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67" r:id="rId2"/>
    <p:sldId id="261" r:id="rId3"/>
    <p:sldId id="271" r:id="rId4"/>
    <p:sldId id="272" r:id="rId5"/>
    <p:sldId id="273" r:id="rId6"/>
    <p:sldId id="274" r:id="rId7"/>
    <p:sldId id="275" r:id="rId8"/>
    <p:sldId id="276" r:id="rId9"/>
    <p:sldId id="278" r:id="rId10"/>
    <p:sldId id="279" r:id="rId11"/>
    <p:sldId id="281" r:id="rId12"/>
    <p:sldId id="280" r:id="rId13"/>
    <p:sldId id="282" r:id="rId14"/>
    <p:sldId id="288" r:id="rId15"/>
    <p:sldId id="289" r:id="rId16"/>
    <p:sldId id="290" r:id="rId17"/>
    <p:sldId id="283" r:id="rId18"/>
    <p:sldId id="284" r:id="rId19"/>
    <p:sldId id="270" r:id="rId20"/>
    <p:sldId id="285" r:id="rId21"/>
    <p:sldId id="287" r:id="rId22"/>
    <p:sldId id="286" r:id="rId23"/>
    <p:sldId id="269" r:id="rId24"/>
    <p:sldId id="268" r:id="rId25"/>
    <p:sldId id="277" r:id="rId2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4" autoAdjust="0"/>
    <p:restoredTop sz="83151" autoAdjust="0"/>
  </p:normalViewPr>
  <p:slideViewPr>
    <p:cSldViewPr snapToGrid="0">
      <p:cViewPr varScale="1">
        <p:scale>
          <a:sx n="91" d="100"/>
          <a:sy n="91" d="100"/>
        </p:scale>
        <p:origin x="1336"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2023-09-08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Animal geneticist, what I do</a:t>
            </a:r>
          </a:p>
          <a:p>
            <a:endParaRPr lang="en-GB" dirty="0"/>
          </a:p>
          <a:p>
            <a:r>
              <a:rPr lang="en-GB" dirty="0"/>
              <a:t>Start that we have some common understanding of what open science is</a:t>
            </a:r>
          </a:p>
          <a:p>
            <a:endParaRPr lang="en-GB" dirty="0"/>
          </a:p>
          <a:p>
            <a:r>
              <a:rPr lang="en-GB" dirty="0"/>
              <a:t>And that by and large it’s a good thing</a:t>
            </a:r>
          </a:p>
          <a:p>
            <a:endParaRPr lang="en-GB" dirty="0"/>
          </a:p>
          <a:p>
            <a:r>
              <a:rPr lang="en-GB" dirty="0"/>
              <a:t>Then I will talk about some problems for open science, and how we understand and talk about it</a:t>
            </a:r>
          </a:p>
        </p:txBody>
      </p:sp>
      <p:sp>
        <p:nvSpPr>
          <p:cNvPr id="4" name="Platshållare för bildnummer 3"/>
          <p:cNvSpPr>
            <a:spLocks noGrp="1"/>
          </p:cNvSpPr>
          <p:nvPr>
            <p:ph type="sldNum" sz="quarter" idx="5"/>
          </p:nvPr>
        </p:nvSpPr>
        <p:spPr/>
        <p:txBody>
          <a:bodyPr/>
          <a:lstStyle/>
          <a:p>
            <a:fld id="{0A9EC1FB-13EF-42EF-A461-A142226BD7EB}" type="slidenum">
              <a:rPr lang="sv-SE" smtClean="0"/>
              <a:t>2</a:t>
            </a:fld>
            <a:endParaRPr lang="sv-SE"/>
          </a:p>
        </p:txBody>
      </p:sp>
    </p:spTree>
    <p:extLst>
      <p:ext uri="{BB962C8B-B14F-4D97-AF65-F5344CB8AC3E}">
        <p14:creationId xmlns:p14="http://schemas.microsoft.com/office/powerpoint/2010/main" val="157041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I'm not a strategist, I don't write policy</a:t>
            </a:r>
          </a:p>
          <a:p>
            <a:endParaRPr lang="en-GB" dirty="0"/>
          </a:p>
          <a:p>
            <a:r>
              <a:rPr lang="en-GB" dirty="0"/>
              <a:t>I'm a researcher, and occasionally an evaluator of research (the peer in peer review)</a:t>
            </a:r>
          </a:p>
        </p:txBody>
      </p:sp>
      <p:sp>
        <p:nvSpPr>
          <p:cNvPr id="4" name="Platshållare för bildnummer 3"/>
          <p:cNvSpPr>
            <a:spLocks noGrp="1"/>
          </p:cNvSpPr>
          <p:nvPr>
            <p:ph type="sldNum" sz="quarter" idx="5"/>
          </p:nvPr>
        </p:nvSpPr>
        <p:spPr/>
        <p:txBody>
          <a:bodyPr/>
          <a:lstStyle/>
          <a:p>
            <a:fld id="{0A9EC1FB-13EF-42EF-A461-A142226BD7EB}" type="slidenum">
              <a:rPr lang="sv-SE" smtClean="0"/>
              <a:t>4</a:t>
            </a:fld>
            <a:endParaRPr lang="sv-SE"/>
          </a:p>
        </p:txBody>
      </p:sp>
    </p:spTree>
    <p:extLst>
      <p:ext uri="{BB962C8B-B14F-4D97-AF65-F5344CB8AC3E}">
        <p14:creationId xmlns:p14="http://schemas.microsoft.com/office/powerpoint/2010/main" val="52083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Gustav </a:t>
            </a:r>
            <a:r>
              <a:rPr lang="en-GB" dirty="0" err="1"/>
              <a:t>Nilsonne</a:t>
            </a:r>
            <a:r>
              <a:rPr lang="en-GB" dirty="0"/>
              <a:t> argued after his talk that he didn't know about a field that had a replication crisis that got solved by theory. I would argue that I don't know about a field that had a replication crisis that got solved by open data (or anything else suggested by open science advocates except maybe preregistration of clinical trials, and I don't know if it solved it).</a:t>
            </a:r>
          </a:p>
        </p:txBody>
      </p:sp>
      <p:sp>
        <p:nvSpPr>
          <p:cNvPr id="4" name="Platshållare för bildnummer 3"/>
          <p:cNvSpPr>
            <a:spLocks noGrp="1"/>
          </p:cNvSpPr>
          <p:nvPr>
            <p:ph type="sldNum" sz="quarter" idx="5"/>
          </p:nvPr>
        </p:nvSpPr>
        <p:spPr/>
        <p:txBody>
          <a:bodyPr/>
          <a:lstStyle/>
          <a:p>
            <a:fld id="{0A9EC1FB-13EF-42EF-A461-A142226BD7EB}" type="slidenum">
              <a:rPr lang="sv-SE" smtClean="0"/>
              <a:t>9</a:t>
            </a:fld>
            <a:endParaRPr lang="sv-SE"/>
          </a:p>
        </p:txBody>
      </p:sp>
    </p:spTree>
    <p:extLst>
      <p:ext uri="{BB962C8B-B14F-4D97-AF65-F5344CB8AC3E}">
        <p14:creationId xmlns:p14="http://schemas.microsoft.com/office/powerpoint/2010/main" val="325187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 do something smaller that fits on an open repository</a:t>
            </a:r>
          </a:p>
          <a:p>
            <a:r>
              <a:rPr lang="en-GB" dirty="0"/>
              <a:t>* don't do fully open data</a:t>
            </a:r>
          </a:p>
          <a:p>
            <a:endParaRPr lang="en-GB" dirty="0"/>
          </a:p>
          <a:p>
            <a:r>
              <a:rPr lang="en-GB" dirty="0"/>
              <a:t>Potential answers:</a:t>
            </a:r>
          </a:p>
          <a:p>
            <a:pPr marL="171450" indent="-171450">
              <a:buFont typeface="Arial" panose="020B0604020202020204" pitchFamily="34" charset="0"/>
              <a:buChar char="•"/>
            </a:pPr>
            <a:r>
              <a:rPr lang="en-GB" dirty="0"/>
              <a:t>Tough luck guy, that is the cost of doing science -- big project are for big boys who can afford to do them right.</a:t>
            </a:r>
            <a:br>
              <a:rPr lang="en-GB" dirty="0"/>
            </a:br>
            <a:r>
              <a:rPr lang="en-GB" dirty="0"/>
              <a:t>But of course the same argument applies regardless of what the size of the "too-big" dataset is, as long as it is bigger than the one that be distributed.</a:t>
            </a:r>
          </a:p>
          <a:p>
            <a:r>
              <a:rPr lang="en-GB" dirty="0"/>
              <a:t>* No one will look at all the data anyways -- if they want to, you can arrange that on an ad hoc basis -- doing the science is more important.</a:t>
            </a:r>
          </a:p>
          <a:p>
            <a:r>
              <a:rPr lang="en-GB" dirty="0"/>
              <a:t>* The value of fully open data is so great in itself that the smaller option with fully open data is more valuable.</a:t>
            </a:r>
          </a:p>
          <a:p>
            <a:endParaRPr lang="en-GB" dirty="0"/>
          </a:p>
        </p:txBody>
      </p:sp>
      <p:sp>
        <p:nvSpPr>
          <p:cNvPr id="4" name="Platshållare för bildnummer 3"/>
          <p:cNvSpPr>
            <a:spLocks noGrp="1"/>
          </p:cNvSpPr>
          <p:nvPr>
            <p:ph type="sldNum" sz="quarter" idx="5"/>
          </p:nvPr>
        </p:nvSpPr>
        <p:spPr/>
        <p:txBody>
          <a:bodyPr/>
          <a:lstStyle/>
          <a:p>
            <a:fld id="{0A9EC1FB-13EF-42EF-A461-A142226BD7EB}" type="slidenum">
              <a:rPr lang="sv-SE" smtClean="0"/>
              <a:t>13</a:t>
            </a:fld>
            <a:endParaRPr lang="sv-SE"/>
          </a:p>
        </p:txBody>
      </p:sp>
    </p:spTree>
    <p:extLst>
      <p:ext uri="{BB962C8B-B14F-4D97-AF65-F5344CB8AC3E}">
        <p14:creationId xmlns:p14="http://schemas.microsoft.com/office/powerpoint/2010/main" val="44002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My point is that open science shapes and limits what research we can do. It's not a content-independent framework -- "just science done right" -- but affects what kinds of knowledge we produce.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we do it seriously, it takes resources, knowledge and time. There are substantial costs and opportunity costs. That doesn't mean it's not worthwhile -- arguably, nothing worthwhile is cheap -- but it's not a "you just have to ..." People won't "just" do anything.</a:t>
            </a:r>
          </a:p>
          <a:p>
            <a:endParaRPr lang="en-GB" dirty="0"/>
          </a:p>
          <a:p>
            <a:r>
              <a:rPr lang="en-GB" dirty="0"/>
              <a:t>Other bad things, treadmill, horrible job market, grant lottery, humiliating peer review, won't change unless they are targeted by reform, have little to do with openness.</a:t>
            </a:r>
          </a:p>
          <a:p>
            <a:endParaRPr lang="en-GB" dirty="0"/>
          </a:p>
          <a:p>
            <a:r>
              <a:rPr lang="en-GB" dirty="0"/>
              <a:t>Stodgy prose, people write data in singular.</a:t>
            </a:r>
          </a:p>
        </p:txBody>
      </p:sp>
      <p:sp>
        <p:nvSpPr>
          <p:cNvPr id="4" name="Platshållare för bildnummer 3"/>
          <p:cNvSpPr>
            <a:spLocks noGrp="1"/>
          </p:cNvSpPr>
          <p:nvPr>
            <p:ph type="sldNum" sz="quarter" idx="5"/>
          </p:nvPr>
        </p:nvSpPr>
        <p:spPr/>
        <p:txBody>
          <a:bodyPr/>
          <a:lstStyle/>
          <a:p>
            <a:fld id="{0A9EC1FB-13EF-42EF-A461-A142226BD7EB}" type="slidenum">
              <a:rPr lang="sv-SE" smtClean="0"/>
              <a:t>20</a:t>
            </a:fld>
            <a:endParaRPr lang="sv-SE"/>
          </a:p>
        </p:txBody>
      </p:sp>
    </p:spTree>
    <p:extLst>
      <p:ext uri="{BB962C8B-B14F-4D97-AF65-F5344CB8AC3E}">
        <p14:creationId xmlns:p14="http://schemas.microsoft.com/office/powerpoint/2010/main" val="2354726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Too much to hope for</a:t>
            </a:r>
          </a:p>
          <a:p>
            <a:endParaRPr lang="en-GB" dirty="0"/>
          </a:p>
          <a:p>
            <a:r>
              <a:rPr lang="en-GB" dirty="0"/>
              <a:t>Incremental science – you build on something, let others build, one step at a time</a:t>
            </a:r>
          </a:p>
          <a:p>
            <a:r>
              <a:rPr lang="en-GB" dirty="0"/>
              <a:t>Excellent science is not incremental enough, we see this when someone has done a bunch of fraud, and only their </a:t>
            </a:r>
            <a:r>
              <a:rPr lang="en-GB" dirty="0" err="1"/>
              <a:t>coauthors</a:t>
            </a:r>
            <a:r>
              <a:rPr lang="en-GB" dirty="0"/>
              <a:t> and students are really effect</a:t>
            </a:r>
          </a:p>
          <a:p>
            <a:endParaRPr lang="en-GB" dirty="0"/>
          </a:p>
          <a:p>
            <a:r>
              <a:rPr lang="en-GB" dirty="0"/>
              <a:t>We all have to worship at the altar of excellence, but we can hope that with openness, the “excellent” people won’t be able to monopolize things as much</a:t>
            </a:r>
          </a:p>
          <a:p>
            <a:r>
              <a:rPr lang="en-GB" dirty="0"/>
              <a:t>If we do it poorly, the cost of openness will just be another tool to keep the lower-resource actors out</a:t>
            </a:r>
          </a:p>
        </p:txBody>
      </p:sp>
      <p:sp>
        <p:nvSpPr>
          <p:cNvPr id="4" name="Platshållare för bildnummer 3"/>
          <p:cNvSpPr>
            <a:spLocks noGrp="1"/>
          </p:cNvSpPr>
          <p:nvPr>
            <p:ph type="sldNum" sz="quarter" idx="5"/>
          </p:nvPr>
        </p:nvSpPr>
        <p:spPr/>
        <p:txBody>
          <a:bodyPr/>
          <a:lstStyle/>
          <a:p>
            <a:fld id="{0A9EC1FB-13EF-42EF-A461-A142226BD7EB}" type="slidenum">
              <a:rPr lang="sv-SE" smtClean="0"/>
              <a:t>21</a:t>
            </a:fld>
            <a:endParaRPr lang="sv-SE"/>
          </a:p>
        </p:txBody>
      </p:sp>
    </p:spTree>
    <p:extLst>
      <p:ext uri="{BB962C8B-B14F-4D97-AF65-F5344CB8AC3E}">
        <p14:creationId xmlns:p14="http://schemas.microsoft.com/office/powerpoint/2010/main" val="3324288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dirty="0"/>
              <a:t>There is low resource science that need to be done</a:t>
            </a:r>
          </a:p>
          <a:p>
            <a:endParaRPr lang="en-GB" dirty="0"/>
          </a:p>
          <a:p>
            <a:r>
              <a:rPr lang="en-GB" dirty="0"/>
              <a:t>Lot of theory</a:t>
            </a:r>
          </a:p>
        </p:txBody>
      </p:sp>
      <p:sp>
        <p:nvSpPr>
          <p:cNvPr id="4" name="Platshållare för bildnummer 3"/>
          <p:cNvSpPr>
            <a:spLocks noGrp="1"/>
          </p:cNvSpPr>
          <p:nvPr>
            <p:ph type="sldNum" sz="quarter" idx="5"/>
          </p:nvPr>
        </p:nvSpPr>
        <p:spPr/>
        <p:txBody>
          <a:bodyPr/>
          <a:lstStyle/>
          <a:p>
            <a:fld id="{0A9EC1FB-13EF-42EF-A461-A142226BD7EB}" type="slidenum">
              <a:rPr lang="sv-SE" smtClean="0"/>
              <a:t>22</a:t>
            </a:fld>
            <a:endParaRPr lang="sv-SE"/>
          </a:p>
        </p:txBody>
      </p:sp>
    </p:spTree>
    <p:extLst>
      <p:ext uri="{BB962C8B-B14F-4D97-AF65-F5344CB8AC3E}">
        <p14:creationId xmlns:p14="http://schemas.microsoft.com/office/powerpoint/2010/main" val="31598151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for a headline and text or other content 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for a headline and content in two columns (text, picture, diagram, film etc.). You can also insert captions</a:t>
            </a: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Full-page image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full-page 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headers.</a:t>
            </a: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dirty="0"/>
              <a:t>Thank you for your attention</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dirty="0"/>
              <a:t>Name, organisation, phone, email, web address etc.</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dirty="0"/>
              <a:t>contact details</a:t>
            </a:r>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294"/>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dirty="0"/>
              <a:t>Chapter</a:t>
            </a:r>
          </a:p>
          <a:p>
            <a:pPr lvl="1"/>
            <a:r>
              <a:rPr lang="en-GB" noProof="0" dirty="0"/>
              <a:t>Level two</a:t>
            </a:r>
          </a:p>
          <a:p>
            <a:pPr lvl="2"/>
            <a:r>
              <a:rPr lang="en-GB" noProof="0" dirty="0"/>
              <a:t>Level three</a:t>
            </a:r>
          </a:p>
          <a:p>
            <a:pPr lvl="3"/>
            <a:r>
              <a:rPr lang="en-GB" noProof="0" dirty="0"/>
              <a:t>Level four</a:t>
            </a:r>
          </a:p>
          <a:p>
            <a:pPr lvl="4"/>
            <a:r>
              <a:rPr lang="en-GB" noProof="0" dirty="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768720" y="1250479"/>
            <a:ext cx="9862886" cy="880197"/>
          </a:xfrm>
        </p:spPr>
        <p:txBody>
          <a:bodyPr/>
          <a:lstStyle>
            <a:lvl1pPr>
              <a:defRPr/>
            </a:lvl1pPr>
          </a:lstStyle>
          <a:p>
            <a:r>
              <a:rPr lang="en-GB" noProof="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20" y="2397440"/>
            <a:ext cx="9862886" cy="3648517"/>
          </a:xfrm>
        </p:spPr>
        <p:txBody>
          <a:bodyPr/>
          <a:lstStyle>
            <a:lvl1pPr>
              <a:defRPr/>
            </a:lvl1pPr>
            <a:lvl2pPr>
              <a:defRPr/>
            </a:lvl2pPr>
            <a:lvl3pPr>
              <a:defRPr/>
            </a:lvl3pPr>
            <a:lvl4pPr>
              <a:defRPr/>
            </a:lvl4pPr>
            <a:lvl5pPr>
              <a:defRPr/>
            </a:lvl5pPr>
          </a:lstStyle>
          <a:p>
            <a:pPr lvl="0"/>
            <a:r>
              <a:rPr lang="en-GB" noProof="0" dirty="0"/>
              <a:t>Text</a:t>
            </a:r>
          </a:p>
          <a:p>
            <a:pPr lvl="1"/>
            <a:r>
              <a:rPr lang="en-GB" noProof="0" dirty="0"/>
              <a:t>Level two</a:t>
            </a:r>
          </a:p>
          <a:p>
            <a:pPr lvl="2"/>
            <a:r>
              <a:rPr lang="en-GB" noProof="0" dirty="0"/>
              <a:t>Level three</a:t>
            </a:r>
          </a:p>
          <a:p>
            <a:pPr lvl="3"/>
            <a:r>
              <a:rPr lang="en-GB" noProof="0" dirty="0"/>
              <a:t>Level four</a:t>
            </a:r>
          </a:p>
          <a:p>
            <a:pPr lvl="4"/>
            <a:r>
              <a:rPr lang="en-GB" noProof="0" dirty="0"/>
              <a:t>Level </a:t>
            </a:r>
            <a:r>
              <a:rPr lang="en-GB" noProof="0" dirty="0" err="1"/>
              <a:t>fiv</a:t>
            </a:r>
            <a:endParaRPr lang="en-GB" noProof="0" dirty="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to the right: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8" Type="http://schemas.openxmlformats.org/officeDocument/2006/relationships/hyperlink" Target="https://doi.org/10.1098/rsos.200805" TargetMode="External"/><Relationship Id="rId3" Type="http://schemas.openxmlformats.org/officeDocument/2006/relationships/hyperlink" Target="https://creativecommons.org/licenses/by-sa/4.0" TargetMode="External"/><Relationship Id="rId7" Type="http://schemas.openxmlformats.org/officeDocument/2006/relationships/hyperlink" Target="https://royalsocietypublishing.org/author/Ozge+Buzbas%2C+Erkan" TargetMode="External"/><Relationship Id="rId2" Type="http://schemas.openxmlformats.org/officeDocument/2006/relationships/hyperlink" Target="https://en.wikipedia.org/wiki/Open_science#/media/File:UNESCO-Open_science-pillars-en.png" TargetMode="External"/><Relationship Id="rId1" Type="http://schemas.openxmlformats.org/officeDocument/2006/relationships/slideLayout" Target="../slideLayouts/slideLayout12.xml"/><Relationship Id="rId6" Type="http://schemas.openxmlformats.org/officeDocument/2006/relationships/hyperlink" Target="https://royalsocietypublishing.org/author/Vandekerckhove%2C+Joachim" TargetMode="External"/><Relationship Id="rId5" Type="http://schemas.openxmlformats.org/officeDocument/2006/relationships/hyperlink" Target="https://royalsocietypublishing.org/author/Navarro%2C+Danielle+J" TargetMode="External"/><Relationship Id="rId10" Type="http://schemas.openxmlformats.org/officeDocument/2006/relationships/hyperlink" Target="https://www.technologyreview.com/2020/11/12/1011944/artificial-intelligence-replication-crisis-science-big-tech-google-deepmind-facebook-openai/" TargetMode="External"/><Relationship Id="rId4" Type="http://schemas.openxmlformats.org/officeDocument/2006/relationships/hyperlink" Target="https://royalsocietypublishing.org/author/Devezer%2C+Berna" TargetMode="External"/><Relationship Id="rId9" Type="http://schemas.openxmlformats.org/officeDocument/2006/relationships/hyperlink" Target="https://arxiv.org/abs/2205.0106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EF621580-079F-AC3D-8BDD-0AF0ED42C4C2}"/>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6381716B-C4C8-3D13-7DCE-0BF362047638}"/>
              </a:ext>
            </a:extLst>
          </p:cNvPr>
          <p:cNvPicPr>
            <a:picLocks noChangeAspect="1"/>
          </p:cNvPicPr>
          <p:nvPr/>
        </p:nvPicPr>
        <p:blipFill rotWithShape="1">
          <a:blip r:embed="rId2">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Tree>
    <p:extLst>
      <p:ext uri="{BB962C8B-B14F-4D97-AF65-F5344CB8AC3E}">
        <p14:creationId xmlns:p14="http://schemas.microsoft.com/office/powerpoint/2010/main" val="36459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9CF3F259-05D6-A397-7653-04BC23F7FAB6}"/>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17EECA86-DF37-6CEB-E131-6F6A5341BF73}"/>
              </a:ext>
            </a:extLst>
          </p:cNvPr>
          <p:cNvSpPr txBox="1"/>
          <p:nvPr/>
        </p:nvSpPr>
        <p:spPr>
          <a:xfrm>
            <a:off x="2277035" y="2070847"/>
            <a:ext cx="7637930" cy="672353"/>
          </a:xfrm>
          <a:prstGeom prst="rect">
            <a:avLst/>
          </a:prstGeom>
          <a:noFill/>
        </p:spPr>
        <p:txBody>
          <a:bodyPr wrap="square" lIns="0" tIns="0" rIns="0" bIns="0" rtlCol="0">
            <a:noAutofit/>
          </a:bodyPr>
          <a:lstStyle/>
          <a:p>
            <a:pPr algn="l">
              <a:lnSpc>
                <a:spcPts val="3000"/>
              </a:lnSpc>
            </a:pPr>
            <a:r>
              <a:rPr lang="en-GB" sz="2800" dirty="0"/>
              <a:t>“If you can’t reproduce a result, it isn’t science.“</a:t>
            </a:r>
          </a:p>
          <a:p>
            <a:pPr algn="l">
              <a:lnSpc>
                <a:spcPts val="3000"/>
              </a:lnSpc>
            </a:pPr>
            <a:endParaRPr lang="en-GB" sz="2800" dirty="0"/>
          </a:p>
          <a:p>
            <a:pPr algn="l">
              <a:lnSpc>
                <a:spcPts val="3000"/>
              </a:lnSpc>
            </a:pPr>
            <a:endParaRPr lang="en-GB" sz="2800" dirty="0"/>
          </a:p>
          <a:p>
            <a:pPr algn="l">
              <a:lnSpc>
                <a:spcPts val="3000"/>
              </a:lnSpc>
            </a:pPr>
            <a:endParaRPr lang="en-GB" sz="2800" dirty="0"/>
          </a:p>
          <a:p>
            <a:pPr algn="l">
              <a:lnSpc>
                <a:spcPts val="3000"/>
              </a:lnSpc>
            </a:pPr>
            <a:r>
              <a:rPr lang="en-GB" sz="2800" dirty="0"/>
              <a:t>Statistical reproducibility of true and false results varies with model assumptions</a:t>
            </a:r>
          </a:p>
          <a:p>
            <a:pPr algn="l">
              <a:lnSpc>
                <a:spcPts val="3000"/>
              </a:lnSpc>
            </a:pPr>
            <a:r>
              <a:rPr lang="en-GB" sz="2800" dirty="0"/>
              <a:t>(</a:t>
            </a:r>
            <a:r>
              <a:rPr lang="en-GB" sz="2800" dirty="0" err="1"/>
              <a:t>Devezer</a:t>
            </a:r>
            <a:r>
              <a:rPr lang="en-GB" sz="2800" dirty="0"/>
              <a:t> et al. 2021)</a:t>
            </a:r>
          </a:p>
          <a:p>
            <a:pPr algn="l">
              <a:lnSpc>
                <a:spcPts val="3000"/>
              </a:lnSpc>
            </a:pPr>
            <a:endParaRPr lang="en-GB" sz="2800" dirty="0"/>
          </a:p>
          <a:p>
            <a:pPr algn="l">
              <a:lnSpc>
                <a:spcPts val="3000"/>
              </a:lnSpc>
            </a:pPr>
            <a:endParaRPr lang="en-GB" sz="2800" dirty="0"/>
          </a:p>
        </p:txBody>
      </p:sp>
    </p:spTree>
    <p:extLst>
      <p:ext uri="{BB962C8B-B14F-4D97-AF65-F5344CB8AC3E}">
        <p14:creationId xmlns:p14="http://schemas.microsoft.com/office/powerpoint/2010/main" val="41284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9CF3F259-05D6-A397-7653-04BC23F7FAB6}"/>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17EECA86-DF37-6CEB-E131-6F6A5341BF73}"/>
              </a:ext>
            </a:extLst>
          </p:cNvPr>
          <p:cNvSpPr txBox="1"/>
          <p:nvPr/>
        </p:nvSpPr>
        <p:spPr>
          <a:xfrm>
            <a:off x="2277035" y="1519518"/>
            <a:ext cx="7637930" cy="672353"/>
          </a:xfrm>
          <a:prstGeom prst="rect">
            <a:avLst/>
          </a:prstGeom>
          <a:noFill/>
        </p:spPr>
        <p:txBody>
          <a:bodyPr wrap="square" lIns="0" tIns="0" rIns="0" bIns="0" rtlCol="0">
            <a:noAutofit/>
          </a:bodyPr>
          <a:lstStyle/>
          <a:p>
            <a:pPr algn="l">
              <a:lnSpc>
                <a:spcPts val="3000"/>
              </a:lnSpc>
            </a:pPr>
            <a:r>
              <a:rPr lang="en-GB" sz="2800" dirty="0"/>
              <a:t>Almost no-one can reproduce anything</a:t>
            </a:r>
          </a:p>
          <a:p>
            <a:pPr algn="l">
              <a:lnSpc>
                <a:spcPts val="3000"/>
              </a:lnSpc>
            </a:pPr>
            <a:endParaRPr lang="en-GB" sz="2800" dirty="0"/>
          </a:p>
          <a:p>
            <a:pPr algn="l">
              <a:lnSpc>
                <a:spcPts val="3000"/>
              </a:lnSpc>
            </a:pPr>
            <a:endParaRPr lang="en-GB" sz="2800" dirty="0"/>
          </a:p>
          <a:p>
            <a:pPr algn="l">
              <a:lnSpc>
                <a:spcPts val="3000"/>
              </a:lnSpc>
            </a:pPr>
            <a:endParaRPr lang="en-GB" sz="2800" dirty="0"/>
          </a:p>
          <a:p>
            <a:pPr algn="l">
              <a:lnSpc>
                <a:spcPts val="3000"/>
              </a:lnSpc>
            </a:pPr>
            <a:r>
              <a:rPr lang="en-GB" sz="2800" dirty="0"/>
              <a:t>CERN</a:t>
            </a:r>
          </a:p>
          <a:p>
            <a:pPr algn="l">
              <a:lnSpc>
                <a:spcPts val="3000"/>
              </a:lnSpc>
            </a:pPr>
            <a:endParaRPr lang="en-GB" sz="2800" dirty="0"/>
          </a:p>
          <a:p>
            <a:pPr algn="l">
              <a:lnSpc>
                <a:spcPts val="3000"/>
              </a:lnSpc>
            </a:pPr>
            <a:r>
              <a:rPr lang="en-GB" sz="2800" dirty="0"/>
              <a:t>a large-scale genomic result</a:t>
            </a:r>
          </a:p>
          <a:p>
            <a:pPr algn="l">
              <a:lnSpc>
                <a:spcPts val="3000"/>
              </a:lnSpc>
            </a:pPr>
            <a:endParaRPr lang="en-GB" sz="2800" dirty="0"/>
          </a:p>
          <a:p>
            <a:pPr algn="l">
              <a:lnSpc>
                <a:spcPts val="3000"/>
              </a:lnSpc>
            </a:pPr>
            <a:r>
              <a:rPr lang="en-GB" sz="2800" dirty="0"/>
              <a:t>the 1918 flu pandemic</a:t>
            </a:r>
          </a:p>
        </p:txBody>
      </p:sp>
    </p:spTree>
    <p:extLst>
      <p:ext uri="{BB962C8B-B14F-4D97-AF65-F5344CB8AC3E}">
        <p14:creationId xmlns:p14="http://schemas.microsoft.com/office/powerpoint/2010/main" val="18006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B7FFF46C-FE88-E3D8-DEF7-442C7CA3343C}"/>
              </a:ext>
            </a:extLst>
          </p:cNvPr>
          <p:cNvSpPr>
            <a:spLocks noGrp="1"/>
          </p:cNvSpPr>
          <p:nvPr>
            <p:ph type="body" sz="quarter" idx="10"/>
          </p:nvPr>
        </p:nvSpPr>
        <p:spPr/>
        <p:txBody>
          <a:bodyPr/>
          <a:lstStyle/>
          <a:p>
            <a:endParaRPr lang="en-GB"/>
          </a:p>
        </p:txBody>
      </p:sp>
      <p:sp>
        <p:nvSpPr>
          <p:cNvPr id="6" name="textruta 5">
            <a:extLst>
              <a:ext uri="{FF2B5EF4-FFF2-40B4-BE49-F238E27FC236}">
                <a16:creationId xmlns:a16="http://schemas.microsoft.com/office/drawing/2014/main" id="{9724D6F7-D82C-47D8-F6ED-43F27E8984CB}"/>
              </a:ext>
            </a:extLst>
          </p:cNvPr>
          <p:cNvSpPr txBox="1"/>
          <p:nvPr/>
        </p:nvSpPr>
        <p:spPr>
          <a:xfrm>
            <a:off x="2445123" y="1788459"/>
            <a:ext cx="7301753" cy="1385047"/>
          </a:xfrm>
          <a:prstGeom prst="rect">
            <a:avLst/>
          </a:prstGeom>
          <a:noFill/>
        </p:spPr>
        <p:txBody>
          <a:bodyPr wrap="square" lIns="0" tIns="0" rIns="0" bIns="0" rtlCol="0">
            <a:noAutofit/>
          </a:bodyPr>
          <a:lstStyle/>
          <a:p>
            <a:pPr>
              <a:lnSpc>
                <a:spcPts val="3000"/>
              </a:lnSpc>
            </a:pPr>
            <a:r>
              <a:rPr lang="en-GB" sz="2800" dirty="0"/>
              <a:t>“Unless peer review is transparent there is no logical reason for the public to trust science.”</a:t>
            </a:r>
          </a:p>
          <a:p>
            <a:pPr algn="l">
              <a:lnSpc>
                <a:spcPts val="3000"/>
              </a:lnSpc>
            </a:pPr>
            <a:endParaRPr lang="en-GB" sz="2800" dirty="0"/>
          </a:p>
        </p:txBody>
      </p:sp>
      <p:pic>
        <p:nvPicPr>
          <p:cNvPr id="8" name="Bildobjekt 7">
            <a:extLst>
              <a:ext uri="{FF2B5EF4-FFF2-40B4-BE49-F238E27FC236}">
                <a16:creationId xmlns:a16="http://schemas.microsoft.com/office/drawing/2014/main" id="{1310B396-08C4-85BF-CEEE-55B276D1F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382" y="3664323"/>
            <a:ext cx="5334000" cy="1600200"/>
          </a:xfrm>
          <a:prstGeom prst="rect">
            <a:avLst/>
          </a:prstGeom>
        </p:spPr>
      </p:pic>
      <p:pic>
        <p:nvPicPr>
          <p:cNvPr id="10" name="Bildobjekt 9">
            <a:extLst>
              <a:ext uri="{FF2B5EF4-FFF2-40B4-BE49-F238E27FC236}">
                <a16:creationId xmlns:a16="http://schemas.microsoft.com/office/drawing/2014/main" id="{6544E60A-54B6-2737-C946-8DC6E0E26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4382" y="5009028"/>
            <a:ext cx="6565900" cy="419100"/>
          </a:xfrm>
          <a:prstGeom prst="rect">
            <a:avLst/>
          </a:prstGeom>
        </p:spPr>
      </p:pic>
    </p:spTree>
    <p:extLst>
      <p:ext uri="{BB962C8B-B14F-4D97-AF65-F5344CB8AC3E}">
        <p14:creationId xmlns:p14="http://schemas.microsoft.com/office/powerpoint/2010/main" val="417933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066E4ED4-8FA4-0F6E-1743-EEAA597B0757}"/>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D7DC1288-E0C6-A0D3-2E3B-CA04B9BE8FD4}"/>
              </a:ext>
            </a:extLst>
          </p:cNvPr>
          <p:cNvSpPr txBox="1"/>
          <p:nvPr/>
        </p:nvSpPr>
        <p:spPr>
          <a:xfrm>
            <a:off x="2310653" y="2608729"/>
            <a:ext cx="7570694" cy="1640541"/>
          </a:xfrm>
          <a:prstGeom prst="rect">
            <a:avLst/>
          </a:prstGeom>
          <a:noFill/>
        </p:spPr>
        <p:txBody>
          <a:bodyPr wrap="square" lIns="0" tIns="0" rIns="0" bIns="0" rtlCol="0">
            <a:noAutofit/>
          </a:bodyPr>
          <a:lstStyle/>
          <a:p>
            <a:pPr algn="l">
              <a:lnSpc>
                <a:spcPts val="3000"/>
              </a:lnSpc>
            </a:pPr>
            <a:r>
              <a:rPr lang="en-GB" sz="2400" dirty="0"/>
              <a:t>I can buy a computer for 100,000 SEK on a grant, pay deprecation over 5 years and process a lot of data on it. I can’t pay for long term storage and dissemination of the full dataset.</a:t>
            </a:r>
          </a:p>
          <a:p>
            <a:pPr algn="l">
              <a:lnSpc>
                <a:spcPts val="3000"/>
              </a:lnSpc>
            </a:pPr>
            <a:endParaRPr lang="en-GB" sz="2400" dirty="0"/>
          </a:p>
        </p:txBody>
      </p:sp>
    </p:spTree>
    <p:extLst>
      <p:ext uri="{BB962C8B-B14F-4D97-AF65-F5344CB8AC3E}">
        <p14:creationId xmlns:p14="http://schemas.microsoft.com/office/powerpoint/2010/main" val="186720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231937F3-6D25-374F-3013-E6A94777B4A4}"/>
              </a:ext>
            </a:extLst>
          </p:cNvPr>
          <p:cNvSpPr>
            <a:spLocks noGrp="1"/>
          </p:cNvSpPr>
          <p:nvPr>
            <p:ph type="body" sz="quarter" idx="10"/>
          </p:nvPr>
        </p:nvSpPr>
        <p:spPr/>
        <p:txBody>
          <a:bodyPr/>
          <a:lstStyle/>
          <a:p>
            <a:endParaRPr lang="en-GB"/>
          </a:p>
        </p:txBody>
      </p:sp>
      <p:sp>
        <p:nvSpPr>
          <p:cNvPr id="5" name="textruta 4">
            <a:extLst>
              <a:ext uri="{FF2B5EF4-FFF2-40B4-BE49-F238E27FC236}">
                <a16:creationId xmlns:a16="http://schemas.microsoft.com/office/drawing/2014/main" id="{AFB10DC8-C909-4D99-C4D7-ACAF9F2C1D31}"/>
              </a:ext>
            </a:extLst>
          </p:cNvPr>
          <p:cNvSpPr txBox="1"/>
          <p:nvPr/>
        </p:nvSpPr>
        <p:spPr>
          <a:xfrm>
            <a:off x="2757488" y="1528763"/>
            <a:ext cx="6872287" cy="4229100"/>
          </a:xfrm>
          <a:prstGeom prst="rect">
            <a:avLst/>
          </a:prstGeom>
          <a:noFill/>
        </p:spPr>
        <p:txBody>
          <a:bodyPr wrap="square" lIns="0" tIns="0" rIns="0" bIns="0" rtlCol="0">
            <a:noAutofit/>
          </a:bodyPr>
          <a:lstStyle/>
          <a:p>
            <a:pPr algn="l">
              <a:lnSpc>
                <a:spcPts val="3000"/>
              </a:lnSpc>
            </a:pPr>
            <a:r>
              <a:rPr lang="en-GB" sz="2400" dirty="0"/>
              <a:t>Non-open data:</a:t>
            </a:r>
          </a:p>
          <a:p>
            <a:pPr algn="l">
              <a:lnSpc>
                <a:spcPts val="3000"/>
              </a:lnSpc>
            </a:pPr>
            <a:endParaRPr lang="en-GB" sz="2400" dirty="0"/>
          </a:p>
          <a:p>
            <a:pPr algn="l">
              <a:lnSpc>
                <a:spcPts val="3000"/>
              </a:lnSpc>
            </a:pPr>
            <a:endParaRPr lang="en-GB" sz="2400" dirty="0"/>
          </a:p>
          <a:p>
            <a:pPr algn="l">
              <a:lnSpc>
                <a:spcPts val="3000"/>
              </a:lnSpc>
            </a:pPr>
            <a:r>
              <a:rPr lang="en-GB" sz="2400" dirty="0"/>
              <a:t>secret (industry collaborations)</a:t>
            </a:r>
          </a:p>
          <a:p>
            <a:pPr algn="l">
              <a:lnSpc>
                <a:spcPts val="3000"/>
              </a:lnSpc>
            </a:pPr>
            <a:endParaRPr lang="en-GB" sz="2400" dirty="0"/>
          </a:p>
          <a:p>
            <a:pPr algn="l">
              <a:lnSpc>
                <a:spcPts val="3000"/>
              </a:lnSpc>
            </a:pPr>
            <a:r>
              <a:rPr lang="en-GB" sz="2400" dirty="0"/>
              <a:t>sensitive (about people)</a:t>
            </a:r>
          </a:p>
          <a:p>
            <a:pPr algn="l">
              <a:lnSpc>
                <a:spcPts val="3000"/>
              </a:lnSpc>
            </a:pPr>
            <a:endParaRPr lang="en-GB" sz="2400" dirty="0"/>
          </a:p>
          <a:p>
            <a:pPr algn="l">
              <a:lnSpc>
                <a:spcPts val="3000"/>
              </a:lnSpc>
            </a:pPr>
            <a:r>
              <a:rPr lang="en-GB" sz="2400" dirty="0"/>
              <a:t>dodgy (machine learning)</a:t>
            </a:r>
          </a:p>
        </p:txBody>
      </p:sp>
    </p:spTree>
    <p:extLst>
      <p:ext uri="{BB962C8B-B14F-4D97-AF65-F5344CB8AC3E}">
        <p14:creationId xmlns:p14="http://schemas.microsoft.com/office/powerpoint/2010/main" val="311531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5B1BFF6-F529-E00C-7F44-3A69183B16F3}"/>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33915D08-993E-EE8E-1885-8406C2774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375" y="464344"/>
            <a:ext cx="5798197" cy="5929312"/>
          </a:xfrm>
          <a:prstGeom prst="rect">
            <a:avLst/>
          </a:prstGeom>
        </p:spPr>
      </p:pic>
      <p:sp>
        <p:nvSpPr>
          <p:cNvPr id="6" name="textruta 5">
            <a:extLst>
              <a:ext uri="{FF2B5EF4-FFF2-40B4-BE49-F238E27FC236}">
                <a16:creationId xmlns:a16="http://schemas.microsoft.com/office/drawing/2014/main" id="{BEC01C15-2F5F-B0B7-BBCA-814567863DA7}"/>
              </a:ext>
            </a:extLst>
          </p:cNvPr>
          <p:cNvSpPr txBox="1"/>
          <p:nvPr/>
        </p:nvSpPr>
        <p:spPr>
          <a:xfrm>
            <a:off x="7629525" y="2443163"/>
            <a:ext cx="3543300" cy="2828925"/>
          </a:xfrm>
          <a:prstGeom prst="rect">
            <a:avLst/>
          </a:prstGeom>
          <a:noFill/>
        </p:spPr>
        <p:txBody>
          <a:bodyPr wrap="square" lIns="0" tIns="0" rIns="0" bIns="0" rtlCol="0">
            <a:noAutofit/>
          </a:bodyPr>
          <a:lstStyle/>
          <a:p>
            <a:pPr algn="l">
              <a:lnSpc>
                <a:spcPts val="3000"/>
              </a:lnSpc>
            </a:pPr>
            <a:r>
              <a:rPr lang="en-GB" sz="2400" dirty="0"/>
              <a:t>Genetic analysis of recombination rate based on ~150,000 pigs</a:t>
            </a:r>
          </a:p>
          <a:p>
            <a:pPr algn="l">
              <a:lnSpc>
                <a:spcPts val="3000"/>
              </a:lnSpc>
            </a:pPr>
            <a:endParaRPr lang="en-GB" sz="2400" dirty="0"/>
          </a:p>
          <a:p>
            <a:pPr algn="l">
              <a:lnSpc>
                <a:spcPts val="3000"/>
              </a:lnSpc>
            </a:pPr>
            <a:endParaRPr lang="en-GB" sz="2400" dirty="0"/>
          </a:p>
          <a:p>
            <a:pPr algn="l">
              <a:lnSpc>
                <a:spcPts val="3000"/>
              </a:lnSpc>
            </a:pPr>
            <a:r>
              <a:rPr lang="en-GB" sz="2400" dirty="0"/>
              <a:t>(Johnsson et al. 2021)</a:t>
            </a:r>
          </a:p>
        </p:txBody>
      </p:sp>
    </p:spTree>
    <p:extLst>
      <p:ext uri="{BB962C8B-B14F-4D97-AF65-F5344CB8AC3E}">
        <p14:creationId xmlns:p14="http://schemas.microsoft.com/office/powerpoint/2010/main" val="396384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71966FA9-0257-A950-076C-43EDAD0EFDEF}"/>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EE1C7C7F-22C3-85C3-51E6-83B7953A7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87" y="1523999"/>
            <a:ext cx="10587626" cy="3390901"/>
          </a:xfrm>
          <a:prstGeom prst="rect">
            <a:avLst/>
          </a:prstGeom>
        </p:spPr>
      </p:pic>
    </p:spTree>
    <p:extLst>
      <p:ext uri="{BB962C8B-B14F-4D97-AF65-F5344CB8AC3E}">
        <p14:creationId xmlns:p14="http://schemas.microsoft.com/office/powerpoint/2010/main" val="300400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777960FC-152B-6E4E-8B39-9DCCBED3EEF2}"/>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54E89918-2991-551B-EC40-87C12435C90F}"/>
              </a:ext>
            </a:extLst>
          </p:cNvPr>
          <p:cNvSpPr txBox="1"/>
          <p:nvPr/>
        </p:nvSpPr>
        <p:spPr>
          <a:xfrm>
            <a:off x="1801906" y="1606923"/>
            <a:ext cx="8996082" cy="3644153"/>
          </a:xfrm>
          <a:prstGeom prst="rect">
            <a:avLst/>
          </a:prstGeom>
          <a:noFill/>
        </p:spPr>
        <p:txBody>
          <a:bodyPr wrap="square" lIns="0" tIns="0" rIns="0" bIns="0" rtlCol="0">
            <a:noAutofit/>
          </a:bodyPr>
          <a:lstStyle/>
          <a:p>
            <a:pPr algn="l">
              <a:lnSpc>
                <a:spcPts val="3000"/>
              </a:lnSpc>
            </a:pPr>
            <a:r>
              <a:rPr lang="en-GB" sz="2000" dirty="0">
                <a:latin typeface="Arial" panose="020B0604020202020204" pitchFamily="34" charset="0"/>
                <a:cs typeface="Arial" panose="020B0604020202020204" pitchFamily="34" charset="0"/>
              </a:rPr>
              <a:t>“We faced a significant number of hardware failures in our compute cluster while training OPT-175B. In total, hardware failures contributed to at least 35 manual restarts and the cycling of over 100 hosts over the course of 2 months. During manual restarts, the training run was paused, and a series of diagnostics tests were conducted to detect problematic nodes. Flagged nodes were then cordoned off and training was resumed from the last saved checkpoint. Given the difference between the number of hosts cycled out and the number of manual restarts, we estimate 70+ automatic restarts due to hardware failures.” (Zhang et al. 2022)</a:t>
            </a:r>
          </a:p>
          <a:p>
            <a:pPr algn="l">
              <a:lnSpc>
                <a:spcPts val="3000"/>
              </a:lnSpc>
            </a:pPr>
            <a:endParaRPr lang="en-GB"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367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6CB526E8-350C-4CB7-FC26-35DDABC18EA3}"/>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CCFAA4E1-8195-0181-66F2-6B4A5254A42A}"/>
              </a:ext>
            </a:extLst>
          </p:cNvPr>
          <p:cNvSpPr txBox="1"/>
          <p:nvPr/>
        </p:nvSpPr>
        <p:spPr>
          <a:xfrm>
            <a:off x="1896035" y="2702859"/>
            <a:ext cx="8740588" cy="3213847"/>
          </a:xfrm>
          <a:prstGeom prst="rect">
            <a:avLst/>
          </a:prstGeom>
          <a:noFill/>
        </p:spPr>
        <p:txBody>
          <a:bodyPr wrap="square" lIns="0" tIns="0" rIns="0" bIns="0" rtlCol="0">
            <a:noAutofit/>
          </a:bodyPr>
          <a:lstStyle/>
          <a:p>
            <a:pPr algn="l">
              <a:lnSpc>
                <a:spcPts val="3000"/>
              </a:lnSpc>
            </a:pPr>
            <a:r>
              <a:rPr lang="en-GB" sz="2400" dirty="0"/>
              <a:t>“To take one example, training the language generator GPT-3 is estimated to have cost </a:t>
            </a:r>
            <a:r>
              <a:rPr lang="en-GB" sz="2400" dirty="0" err="1"/>
              <a:t>OpenAI</a:t>
            </a:r>
            <a:r>
              <a:rPr lang="en-GB" sz="2400" dirty="0"/>
              <a:t> $10 to $12 million—and that’s just the final model, not including the cost of developing and training its prototypes.” (Technology Review 2020)</a:t>
            </a:r>
          </a:p>
        </p:txBody>
      </p:sp>
    </p:spTree>
    <p:extLst>
      <p:ext uri="{BB962C8B-B14F-4D97-AF65-F5344CB8AC3E}">
        <p14:creationId xmlns:p14="http://schemas.microsoft.com/office/powerpoint/2010/main" val="325722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DB9DDE2B-5AA6-C01F-5E58-F9BF3D0B6F45}"/>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7657FB49-5151-58F2-F508-D2591D0C05AB}"/>
              </a:ext>
            </a:extLst>
          </p:cNvPr>
          <p:cNvPicPr>
            <a:picLocks noChangeAspect="1"/>
          </p:cNvPicPr>
          <p:nvPr/>
        </p:nvPicPr>
        <p:blipFill rotWithShape="1">
          <a:blip r:embed="rId2">
            <a:extLst>
              <a:ext uri="{28A0092B-C50C-407E-A947-70E740481C1C}">
                <a14:useLocalDpi xmlns:a14="http://schemas.microsoft.com/office/drawing/2010/main" val="0"/>
              </a:ext>
            </a:extLst>
          </a:blip>
          <a:srcRect t="10380" b="14620"/>
          <a:stretch/>
        </p:blipFill>
        <p:spPr>
          <a:xfrm>
            <a:off x="0" y="0"/>
            <a:ext cx="12192000" cy="6858000"/>
          </a:xfrm>
          <a:prstGeom prst="rect">
            <a:avLst/>
          </a:prstGeom>
        </p:spPr>
      </p:pic>
    </p:spTree>
    <p:extLst>
      <p:ext uri="{BB962C8B-B14F-4D97-AF65-F5344CB8AC3E}">
        <p14:creationId xmlns:p14="http://schemas.microsoft.com/office/powerpoint/2010/main" val="390856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EEEEE96-99BB-4319-89F1-A45F54C7FA3F}"/>
              </a:ext>
            </a:extLst>
          </p:cNvPr>
          <p:cNvSpPr>
            <a:spLocks noGrp="1"/>
          </p:cNvSpPr>
          <p:nvPr>
            <p:ph type="ctrTitle"/>
          </p:nvPr>
        </p:nvSpPr>
        <p:spPr/>
        <p:txBody>
          <a:bodyPr/>
          <a:lstStyle/>
          <a:p>
            <a:r>
              <a:rPr lang="en-GB" dirty="0"/>
              <a:t>It’s about what kind of knowledge we want</a:t>
            </a:r>
          </a:p>
        </p:txBody>
      </p:sp>
      <p:sp>
        <p:nvSpPr>
          <p:cNvPr id="3" name="Underrubrik 2">
            <a:extLst>
              <a:ext uri="{FF2B5EF4-FFF2-40B4-BE49-F238E27FC236}">
                <a16:creationId xmlns:a16="http://schemas.microsoft.com/office/drawing/2014/main" id="{6A58DD48-D489-423E-BCE6-8C5A7BB71BD9}"/>
              </a:ext>
            </a:extLst>
          </p:cNvPr>
          <p:cNvSpPr>
            <a:spLocks noGrp="1"/>
          </p:cNvSpPr>
          <p:nvPr>
            <p:ph type="subTitle" idx="1"/>
          </p:nvPr>
        </p:nvSpPr>
        <p:spPr/>
        <p:txBody>
          <a:bodyPr/>
          <a:lstStyle/>
          <a:p>
            <a:r>
              <a:rPr lang="en-GB" sz="2400" dirty="0"/>
              <a:t>Martin Johnsson, Department of Animal Breeding and Genetics, Swedish University of Agricultural Sciences</a:t>
            </a:r>
          </a:p>
        </p:txBody>
      </p:sp>
    </p:spTree>
    <p:extLst>
      <p:ext uri="{BB962C8B-B14F-4D97-AF65-F5344CB8AC3E}">
        <p14:creationId xmlns:p14="http://schemas.microsoft.com/office/powerpoint/2010/main" val="160017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05D0590F-2234-8A93-F232-D6683E16F714}"/>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3620989C-C110-25AF-6479-4BD181CDF54C}"/>
              </a:ext>
            </a:extLst>
          </p:cNvPr>
          <p:cNvSpPr txBox="1"/>
          <p:nvPr/>
        </p:nvSpPr>
        <p:spPr>
          <a:xfrm>
            <a:off x="2743200" y="1795182"/>
            <a:ext cx="7933765" cy="3267636"/>
          </a:xfrm>
          <a:prstGeom prst="rect">
            <a:avLst/>
          </a:prstGeom>
          <a:noFill/>
        </p:spPr>
        <p:txBody>
          <a:bodyPr wrap="square" lIns="0" tIns="0" rIns="0" bIns="0" rtlCol="0">
            <a:noAutofit/>
          </a:bodyPr>
          <a:lstStyle/>
          <a:p>
            <a:pPr algn="l">
              <a:lnSpc>
                <a:spcPts val="3000"/>
              </a:lnSpc>
            </a:pPr>
            <a:r>
              <a:rPr lang="en-GB" sz="2400" dirty="0"/>
              <a:t>not just ”science done right”</a:t>
            </a:r>
          </a:p>
          <a:p>
            <a:pPr algn="l">
              <a:lnSpc>
                <a:spcPts val="3000"/>
              </a:lnSpc>
            </a:pPr>
            <a:endParaRPr lang="en-GB" sz="2400" dirty="0"/>
          </a:p>
          <a:p>
            <a:pPr algn="l">
              <a:lnSpc>
                <a:spcPts val="3000"/>
              </a:lnSpc>
            </a:pPr>
            <a:endParaRPr lang="en-GB" sz="2400" dirty="0"/>
          </a:p>
          <a:p>
            <a:pPr algn="l">
              <a:lnSpc>
                <a:spcPts val="3000"/>
              </a:lnSpc>
            </a:pPr>
            <a:r>
              <a:rPr lang="en-GB" sz="2400" dirty="0"/>
              <a:t>not cheap</a:t>
            </a:r>
          </a:p>
          <a:p>
            <a:pPr algn="l">
              <a:lnSpc>
                <a:spcPts val="3000"/>
              </a:lnSpc>
            </a:pPr>
            <a:endParaRPr lang="en-GB" sz="2400" dirty="0"/>
          </a:p>
          <a:p>
            <a:pPr algn="l">
              <a:lnSpc>
                <a:spcPts val="3000"/>
              </a:lnSpc>
            </a:pPr>
            <a:endParaRPr lang="en-GB" sz="2400" dirty="0"/>
          </a:p>
          <a:p>
            <a:pPr algn="l">
              <a:lnSpc>
                <a:spcPts val="3000"/>
              </a:lnSpc>
            </a:pPr>
            <a:r>
              <a:rPr lang="en-GB" sz="2400" dirty="0"/>
              <a:t>won’t solve other problems</a:t>
            </a:r>
          </a:p>
        </p:txBody>
      </p:sp>
      <p:pic>
        <p:nvPicPr>
          <p:cNvPr id="6" name="Bildobjekt 5">
            <a:extLst>
              <a:ext uri="{FF2B5EF4-FFF2-40B4-BE49-F238E27FC236}">
                <a16:creationId xmlns:a16="http://schemas.microsoft.com/office/drawing/2014/main" id="{28D2549B-027E-DBF9-60CB-3B9E8B786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803" y="968188"/>
            <a:ext cx="3520515" cy="4131656"/>
          </a:xfrm>
          <a:prstGeom prst="rect">
            <a:avLst/>
          </a:prstGeom>
        </p:spPr>
      </p:pic>
    </p:spTree>
    <p:extLst>
      <p:ext uri="{BB962C8B-B14F-4D97-AF65-F5344CB8AC3E}">
        <p14:creationId xmlns:p14="http://schemas.microsoft.com/office/powerpoint/2010/main" val="109429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A8BC3CFD-5EF6-1F3D-71E0-8EECA8E7903A}"/>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CDC9FDF1-EC3E-2825-0792-41B8058DF69F}"/>
              </a:ext>
            </a:extLst>
          </p:cNvPr>
          <p:cNvSpPr txBox="1"/>
          <p:nvPr/>
        </p:nvSpPr>
        <p:spPr>
          <a:xfrm>
            <a:off x="2471738" y="2071688"/>
            <a:ext cx="7786687" cy="2914650"/>
          </a:xfrm>
          <a:prstGeom prst="rect">
            <a:avLst/>
          </a:prstGeom>
          <a:noFill/>
        </p:spPr>
        <p:txBody>
          <a:bodyPr wrap="square" lIns="0" tIns="0" rIns="0" bIns="0" rtlCol="0">
            <a:noAutofit/>
          </a:bodyPr>
          <a:lstStyle/>
          <a:p>
            <a:pPr algn="l">
              <a:lnSpc>
                <a:spcPts val="3000"/>
              </a:lnSpc>
            </a:pPr>
            <a:r>
              <a:rPr lang="en-GB" sz="2400" dirty="0"/>
              <a:t>Incremental science is good, actually</a:t>
            </a:r>
          </a:p>
          <a:p>
            <a:pPr algn="l">
              <a:lnSpc>
                <a:spcPts val="3000"/>
              </a:lnSpc>
            </a:pPr>
            <a:endParaRPr lang="en-GB" sz="2400" dirty="0"/>
          </a:p>
          <a:p>
            <a:pPr algn="l">
              <a:lnSpc>
                <a:spcPts val="3000"/>
              </a:lnSpc>
            </a:pPr>
            <a:r>
              <a:rPr lang="en-GB" sz="2400" dirty="0"/>
              <a:t>Excellence is breathlessness</a:t>
            </a:r>
          </a:p>
          <a:p>
            <a:pPr algn="l">
              <a:lnSpc>
                <a:spcPts val="3000"/>
              </a:lnSpc>
            </a:pPr>
            <a:endParaRPr lang="en-GB" sz="2400" dirty="0"/>
          </a:p>
          <a:p>
            <a:pPr algn="l">
              <a:lnSpc>
                <a:spcPts val="3000"/>
              </a:lnSpc>
            </a:pPr>
            <a:r>
              <a:rPr lang="en-GB" sz="2400" dirty="0"/>
              <a:t>No more rock stars</a:t>
            </a:r>
          </a:p>
        </p:txBody>
      </p:sp>
    </p:spTree>
    <p:extLst>
      <p:ext uri="{BB962C8B-B14F-4D97-AF65-F5344CB8AC3E}">
        <p14:creationId xmlns:p14="http://schemas.microsoft.com/office/powerpoint/2010/main" val="249618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6685BCFD-1496-AA63-E8ED-1125716B4D63}"/>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5B0536E0-C80C-D56E-416F-6A4D6A670043}"/>
              </a:ext>
            </a:extLst>
          </p:cNvPr>
          <p:cNvSpPr txBox="1"/>
          <p:nvPr/>
        </p:nvSpPr>
        <p:spPr>
          <a:xfrm>
            <a:off x="2431256" y="1843088"/>
            <a:ext cx="7329487" cy="1143000"/>
          </a:xfrm>
          <a:prstGeom prst="rect">
            <a:avLst/>
          </a:prstGeom>
          <a:noFill/>
        </p:spPr>
        <p:txBody>
          <a:bodyPr wrap="square" lIns="0" tIns="0" rIns="0" bIns="0" rtlCol="0">
            <a:noAutofit/>
          </a:bodyPr>
          <a:lstStyle/>
          <a:p>
            <a:pPr algn="l">
              <a:lnSpc>
                <a:spcPts val="3000"/>
              </a:lnSpc>
            </a:pPr>
            <a:r>
              <a:rPr lang="en-GB" sz="2400" dirty="0"/>
              <a:t>“I’m sad when people say theory is expensive, difficult to fund inherently, requires much data, or something else misguided.”</a:t>
            </a:r>
          </a:p>
          <a:p>
            <a:pPr algn="l">
              <a:lnSpc>
                <a:spcPts val="3000"/>
              </a:lnSpc>
            </a:pPr>
            <a:endParaRPr lang="en-GB" sz="2400" dirty="0"/>
          </a:p>
          <a:p>
            <a:pPr algn="l">
              <a:lnSpc>
                <a:spcPts val="3000"/>
              </a:lnSpc>
            </a:pPr>
            <a:r>
              <a:rPr lang="en-GB" sz="2400" dirty="0"/>
              <a:t>“I sat in a room alone for a year crying, reading, and writing CHEAP AF”</a:t>
            </a:r>
          </a:p>
          <a:p>
            <a:pPr algn="l">
              <a:lnSpc>
                <a:spcPts val="3000"/>
              </a:lnSpc>
            </a:pPr>
            <a:endParaRPr lang="en-GB" sz="2400" dirty="0"/>
          </a:p>
          <a:p>
            <a:pPr algn="l">
              <a:lnSpc>
                <a:spcPts val="3000"/>
              </a:lnSpc>
            </a:pPr>
            <a:r>
              <a:rPr lang="en-GB" sz="2400" dirty="0"/>
              <a:t>Olivia Guest</a:t>
            </a:r>
          </a:p>
        </p:txBody>
      </p:sp>
    </p:spTree>
    <p:extLst>
      <p:ext uri="{BB962C8B-B14F-4D97-AF65-F5344CB8AC3E}">
        <p14:creationId xmlns:p14="http://schemas.microsoft.com/office/powerpoint/2010/main" val="332285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9BE21C08-9B5B-F59F-082D-9B66075AA1D2}"/>
              </a:ext>
            </a:extLst>
          </p:cNvPr>
          <p:cNvSpPr>
            <a:spLocks noGrp="1"/>
          </p:cNvSpPr>
          <p:nvPr>
            <p:ph type="body" sz="quarter" idx="10"/>
          </p:nvPr>
        </p:nvSpPr>
        <p:spPr/>
        <p:txBody>
          <a:bodyPr/>
          <a:lstStyle/>
          <a:p>
            <a:endParaRPr lang="en-GB"/>
          </a:p>
        </p:txBody>
      </p:sp>
      <p:pic>
        <p:nvPicPr>
          <p:cNvPr id="9" name="Bildobjekt 8">
            <a:extLst>
              <a:ext uri="{FF2B5EF4-FFF2-40B4-BE49-F238E27FC236}">
                <a16:creationId xmlns:a16="http://schemas.microsoft.com/office/drawing/2014/main" id="{681DBBA9-AF9F-B3D6-224D-DB5CB8AB99B6}"/>
              </a:ext>
            </a:extLst>
          </p:cNvPr>
          <p:cNvPicPr>
            <a:picLocks noChangeAspect="1"/>
          </p:cNvPicPr>
          <p:nvPr/>
        </p:nvPicPr>
        <p:blipFill rotWithShape="1">
          <a:blip r:embed="rId2">
            <a:extLst>
              <a:ext uri="{28A0092B-C50C-407E-A947-70E740481C1C}">
                <a14:useLocalDpi xmlns:a14="http://schemas.microsoft.com/office/drawing/2010/main" val="0"/>
              </a:ext>
            </a:extLst>
          </a:blip>
          <a:srcRect t="13165" b="11836"/>
          <a:stretch/>
        </p:blipFill>
        <p:spPr>
          <a:xfrm>
            <a:off x="0" y="0"/>
            <a:ext cx="12192000" cy="6858000"/>
          </a:xfrm>
          <a:prstGeom prst="rect">
            <a:avLst/>
          </a:prstGeom>
        </p:spPr>
      </p:pic>
      <p:sp>
        <p:nvSpPr>
          <p:cNvPr id="10" name="textruta 9">
            <a:extLst>
              <a:ext uri="{FF2B5EF4-FFF2-40B4-BE49-F238E27FC236}">
                <a16:creationId xmlns:a16="http://schemas.microsoft.com/office/drawing/2014/main" id="{B35B5614-C368-7103-C20E-898C00885001}"/>
              </a:ext>
            </a:extLst>
          </p:cNvPr>
          <p:cNvSpPr txBox="1"/>
          <p:nvPr/>
        </p:nvSpPr>
        <p:spPr>
          <a:xfrm>
            <a:off x="12419635" y="902825"/>
            <a:ext cx="0" cy="0"/>
          </a:xfrm>
          <a:prstGeom prst="rect">
            <a:avLst/>
          </a:prstGeom>
          <a:noFill/>
        </p:spPr>
        <p:txBody>
          <a:bodyPr wrap="none" lIns="0" tIns="0" rIns="0" bIns="0" rtlCol="0">
            <a:noAutofit/>
          </a:bodyPr>
          <a:lstStyle/>
          <a:p>
            <a:pPr algn="l">
              <a:lnSpc>
                <a:spcPts val="3000"/>
              </a:lnSpc>
            </a:pPr>
            <a:endParaRPr lang="en-GB" sz="2400" dirty="0"/>
          </a:p>
        </p:txBody>
      </p:sp>
    </p:spTree>
    <p:extLst>
      <p:ext uri="{BB962C8B-B14F-4D97-AF65-F5344CB8AC3E}">
        <p14:creationId xmlns:p14="http://schemas.microsoft.com/office/powerpoint/2010/main" val="39238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55C5E27F-F2D1-B3B3-A1EE-9C2950AE0969}"/>
              </a:ext>
            </a:extLst>
          </p:cNvPr>
          <p:cNvSpPr/>
          <p:nvPr/>
        </p:nvSpPr>
        <p:spPr>
          <a:xfrm>
            <a:off x="6364224" y="219456"/>
            <a:ext cx="5730240" cy="24627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 ! @</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p:txBody>
          <a:bodyPr/>
          <a:lstStyle/>
          <a:p>
            <a:endParaRPr lang="en-GB" dirty="0"/>
          </a:p>
          <a:p>
            <a:pPr marL="0" indent="0">
              <a:buNone/>
            </a:pPr>
            <a:r>
              <a:rPr lang="en-GB" dirty="0" err="1"/>
              <a:t>Martin.Johnsson@slu.se</a:t>
            </a:r>
            <a:endParaRPr lang="en-GB" dirty="0"/>
          </a:p>
          <a:p>
            <a:endParaRPr lang="en-GB" dirty="0"/>
          </a:p>
          <a:p>
            <a:pPr marL="0" indent="0">
              <a:buNone/>
            </a:pPr>
            <a:r>
              <a:rPr lang="en-GB" dirty="0"/>
              <a:t>         @</a:t>
            </a:r>
            <a:r>
              <a:rPr lang="en-GB" dirty="0" err="1"/>
              <a:t>mrtnj@mastodon.social</a:t>
            </a:r>
            <a:endParaRPr lang="en-GB" dirty="0"/>
          </a:p>
        </p:txBody>
      </p:sp>
      <p:pic>
        <p:nvPicPr>
          <p:cNvPr id="4" name="Bild 3">
            <a:extLst>
              <a:ext uri="{FF2B5EF4-FFF2-40B4-BE49-F238E27FC236}">
                <a16:creationId xmlns:a16="http://schemas.microsoft.com/office/drawing/2014/main" id="{23519B73-BF40-BB5A-1E88-9E74BFE9C0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071" y="3865686"/>
            <a:ext cx="560302" cy="599167"/>
          </a:xfrm>
          <a:prstGeom prst="rect">
            <a:avLst/>
          </a:prstGeom>
        </p:spPr>
      </p:pic>
      <p:sp>
        <p:nvSpPr>
          <p:cNvPr id="3" name="textruta 2">
            <a:extLst>
              <a:ext uri="{FF2B5EF4-FFF2-40B4-BE49-F238E27FC236}">
                <a16:creationId xmlns:a16="http://schemas.microsoft.com/office/drawing/2014/main" id="{0992F86D-FC99-3409-A855-E390DEF0B70A}"/>
              </a:ext>
            </a:extLst>
          </p:cNvPr>
          <p:cNvSpPr txBox="1"/>
          <p:nvPr/>
        </p:nvSpPr>
        <p:spPr>
          <a:xfrm>
            <a:off x="6600444" y="432825"/>
            <a:ext cx="5257800" cy="2036046"/>
          </a:xfrm>
          <a:prstGeom prst="rect">
            <a:avLst/>
          </a:prstGeom>
          <a:noFill/>
        </p:spPr>
        <p:txBody>
          <a:bodyPr wrap="square" lIns="0" tIns="0" rIns="0" bIns="0" rtlCol="0">
            <a:noAutofit/>
          </a:bodyPr>
          <a:lstStyle/>
          <a:p>
            <a:pPr algn="l">
              <a:lnSpc>
                <a:spcPts val="3000"/>
              </a:lnSpc>
            </a:pPr>
            <a:r>
              <a:rPr lang="en-GB" sz="2000" dirty="0"/>
              <a:t>Incremental science is good, actually</a:t>
            </a:r>
          </a:p>
          <a:p>
            <a:pPr algn="l">
              <a:lnSpc>
                <a:spcPts val="3000"/>
              </a:lnSpc>
            </a:pPr>
            <a:endParaRPr lang="en-GB" sz="2000" dirty="0"/>
          </a:p>
          <a:p>
            <a:pPr algn="l">
              <a:lnSpc>
                <a:spcPts val="3000"/>
              </a:lnSpc>
            </a:pPr>
            <a:r>
              <a:rPr lang="en-GB" sz="2000" dirty="0"/>
              <a:t>Excellence is breathlessness</a:t>
            </a:r>
          </a:p>
          <a:p>
            <a:pPr algn="l">
              <a:lnSpc>
                <a:spcPts val="3000"/>
              </a:lnSpc>
            </a:pPr>
            <a:endParaRPr lang="en-GB" sz="2000" dirty="0"/>
          </a:p>
          <a:p>
            <a:pPr algn="l">
              <a:lnSpc>
                <a:spcPts val="3000"/>
              </a:lnSpc>
            </a:pPr>
            <a:r>
              <a:rPr lang="en-GB" sz="2000" dirty="0"/>
              <a:t>No more rock stars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8260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B9113AE6-89BF-4F01-2F37-3244628ECE73}"/>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EA29BF61-AE26-9841-E13B-A0EAE2F22D70}"/>
              </a:ext>
            </a:extLst>
          </p:cNvPr>
          <p:cNvSpPr txBox="1"/>
          <p:nvPr/>
        </p:nvSpPr>
        <p:spPr>
          <a:xfrm>
            <a:off x="1506071" y="262659"/>
            <a:ext cx="10219764" cy="6044012"/>
          </a:xfrm>
          <a:prstGeom prst="rect">
            <a:avLst/>
          </a:prstGeom>
          <a:noFill/>
        </p:spPr>
        <p:txBody>
          <a:bodyPr wrap="square" lIns="0" tIns="0" rIns="0" bIns="0" rtlCol="0">
            <a:noAutofit/>
          </a:bodyPr>
          <a:lstStyle/>
          <a:p>
            <a:pPr algn="l">
              <a:lnSpc>
                <a:spcPts val="3000"/>
              </a:lnSpc>
            </a:pPr>
            <a:r>
              <a:rPr lang="en-GB" dirty="0"/>
              <a:t>UNESCO pillars of open science, </a:t>
            </a:r>
            <a:r>
              <a:rPr lang="en-GB" dirty="0">
                <a:hlinkClick r:id="rId2"/>
              </a:rPr>
              <a:t>https://en.wikipedia.org/wiki/Open_science#/media/File:UNESCO-Open_science-pillars-en.png</a:t>
            </a:r>
            <a:r>
              <a:rPr lang="en-GB" dirty="0"/>
              <a:t>  </a:t>
            </a:r>
            <a:r>
              <a:rPr lang="en-GB" dirty="0">
                <a:hlinkClick r:id="rId3"/>
              </a:rPr>
              <a:t>https://creativecommons.org/licenses/by-sa/4.0</a:t>
            </a:r>
            <a:r>
              <a:rPr lang="en-GB" dirty="0"/>
              <a:t> </a:t>
            </a:r>
          </a:p>
          <a:p>
            <a:pPr algn="l">
              <a:lnSpc>
                <a:spcPts val="3000"/>
              </a:lnSpc>
            </a:pPr>
            <a:endParaRPr lang="en-GB" dirty="0"/>
          </a:p>
          <a:p>
            <a:r>
              <a:rPr lang="sv-SE" dirty="0">
                <a:hlinkClick r:id="rId4" tooltip="Devezer Berna"/>
              </a:rPr>
              <a:t>Devezer Berna</a:t>
            </a:r>
            <a:r>
              <a:rPr lang="sv-SE" dirty="0"/>
              <a:t>, </a:t>
            </a:r>
            <a:r>
              <a:rPr lang="sv-SE" dirty="0">
                <a:hlinkClick r:id="rId5" tooltip="Navarro Danielle J."/>
              </a:rPr>
              <a:t>Navarro Danielle J.</a:t>
            </a:r>
            <a:r>
              <a:rPr lang="sv-SE" dirty="0"/>
              <a:t>, </a:t>
            </a:r>
            <a:r>
              <a:rPr lang="sv-SE" dirty="0">
                <a:hlinkClick r:id="rId6" tooltip="Vandekerckhove Joachim"/>
              </a:rPr>
              <a:t>Vandekerckhove Joachim</a:t>
            </a:r>
            <a:r>
              <a:rPr lang="sv-SE" dirty="0"/>
              <a:t> and </a:t>
            </a:r>
            <a:r>
              <a:rPr lang="sv-SE" dirty="0">
                <a:hlinkClick r:id="rId7" tooltip="Ozge Buzbas Erkan"/>
              </a:rPr>
              <a:t>Ozge Buzbas Erkan</a:t>
            </a:r>
            <a:r>
              <a:rPr lang="sv-SE" dirty="0"/>
              <a:t> 2021 The </a:t>
            </a:r>
            <a:r>
              <a:rPr lang="sv-SE" dirty="0" err="1"/>
              <a:t>case</a:t>
            </a:r>
            <a:r>
              <a:rPr lang="sv-SE" dirty="0"/>
              <a:t> for formal </a:t>
            </a:r>
            <a:r>
              <a:rPr lang="sv-SE" dirty="0" err="1"/>
              <a:t>methodology</a:t>
            </a:r>
            <a:r>
              <a:rPr lang="sv-SE" dirty="0"/>
              <a:t> in </a:t>
            </a:r>
            <a:r>
              <a:rPr lang="sv-SE" dirty="0" err="1"/>
              <a:t>scientific</a:t>
            </a:r>
            <a:r>
              <a:rPr lang="sv-SE" dirty="0"/>
              <a:t> </a:t>
            </a:r>
            <a:r>
              <a:rPr lang="sv-SE" dirty="0" err="1"/>
              <a:t>reformR</a:t>
            </a:r>
            <a:r>
              <a:rPr lang="sv-SE" dirty="0"/>
              <a:t>. Soc. </a:t>
            </a:r>
            <a:r>
              <a:rPr lang="sv-SE" dirty="0" err="1"/>
              <a:t>open</a:t>
            </a:r>
            <a:r>
              <a:rPr lang="sv-SE" dirty="0"/>
              <a:t> sci.8200805200805 </a:t>
            </a:r>
            <a:r>
              <a:rPr lang="sv-SE" dirty="0">
                <a:hlinkClick r:id="rId8"/>
              </a:rPr>
              <a:t>http://doi.org/10.1098/rsos.200805</a:t>
            </a:r>
            <a:endParaRPr lang="sv-SE" dirty="0"/>
          </a:p>
          <a:p>
            <a:pPr algn="l">
              <a:lnSpc>
                <a:spcPts val="3000"/>
              </a:lnSpc>
            </a:pPr>
            <a:endParaRPr lang="en-GB" dirty="0"/>
          </a:p>
          <a:p>
            <a:pPr algn="l">
              <a:lnSpc>
                <a:spcPts val="3000"/>
              </a:lnSpc>
            </a:pPr>
            <a:r>
              <a:rPr lang="en-GB" dirty="0"/>
              <a:t>Zhang, S., Roller, S., Goyal, N., </a:t>
            </a:r>
            <a:r>
              <a:rPr lang="en-GB" dirty="0" err="1"/>
              <a:t>Artetxe</a:t>
            </a:r>
            <a:r>
              <a:rPr lang="en-GB" dirty="0"/>
              <a:t>, M., Chen, M., Chen, S., Dewan, C., Diab, M., Li, X., Lin, X.V., </a:t>
            </a:r>
            <a:r>
              <a:rPr lang="en-GB" dirty="0" err="1"/>
              <a:t>Mihaylov</a:t>
            </a:r>
            <a:r>
              <a:rPr lang="en-GB" dirty="0"/>
              <a:t>, T., Ott, M., Shleifer, S., Shuster, K., </a:t>
            </a:r>
            <a:r>
              <a:rPr lang="en-GB" dirty="0" err="1"/>
              <a:t>Simig</a:t>
            </a:r>
            <a:r>
              <a:rPr lang="en-GB" dirty="0"/>
              <a:t>, D., Koura, P.S., Sridhar, A., Wang, T., </a:t>
            </a:r>
            <a:r>
              <a:rPr lang="en-GB" dirty="0" err="1"/>
              <a:t>Zettlemoyer</a:t>
            </a:r>
            <a:r>
              <a:rPr lang="en-GB" dirty="0"/>
              <a:t>, L., 2022. OPT: Open Pre-trained Transformer Language Models.  </a:t>
            </a:r>
            <a:r>
              <a:rPr lang="en-GB" dirty="0">
                <a:hlinkClick r:id="rId9"/>
              </a:rPr>
              <a:t>https://arxiv.org/abs/2205.01068</a:t>
            </a:r>
            <a:r>
              <a:rPr lang="en-GB" dirty="0"/>
              <a:t> </a:t>
            </a:r>
          </a:p>
          <a:p>
            <a:pPr algn="l">
              <a:lnSpc>
                <a:spcPts val="3000"/>
              </a:lnSpc>
            </a:pPr>
            <a:endParaRPr lang="en-GB" dirty="0"/>
          </a:p>
          <a:p>
            <a:pPr algn="l">
              <a:lnSpc>
                <a:spcPts val="3000"/>
              </a:lnSpc>
            </a:pPr>
            <a:r>
              <a:rPr lang="en-GB" dirty="0">
                <a:hlinkClick r:id="rId10"/>
              </a:rPr>
              <a:t>https://www.technologyreview.com/2020/11/12/1011944/artificial-intelligence-replication-crisis-science-big-tech-google-deepmind-facebook-openai/</a:t>
            </a:r>
            <a:r>
              <a:rPr lang="en-GB" dirty="0"/>
              <a:t>  Accessed 2023-02-23</a:t>
            </a:r>
          </a:p>
          <a:p>
            <a:pPr algn="l">
              <a:lnSpc>
                <a:spcPts val="3000"/>
              </a:lnSpc>
            </a:pPr>
            <a:endParaRPr lang="en-GB" dirty="0"/>
          </a:p>
          <a:p>
            <a:pPr algn="l">
              <a:lnSpc>
                <a:spcPts val="3000"/>
              </a:lnSpc>
            </a:pPr>
            <a:endParaRPr lang="en-GB" dirty="0"/>
          </a:p>
          <a:p>
            <a:pPr algn="l">
              <a:lnSpc>
                <a:spcPts val="3000"/>
              </a:lnSpc>
            </a:pPr>
            <a:endParaRPr lang="en-GB" dirty="0"/>
          </a:p>
        </p:txBody>
      </p:sp>
    </p:spTree>
    <p:extLst>
      <p:ext uri="{BB962C8B-B14F-4D97-AF65-F5344CB8AC3E}">
        <p14:creationId xmlns:p14="http://schemas.microsoft.com/office/powerpoint/2010/main" val="334410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8DD333E-CB0A-F98C-4B02-8F5B3E631C7D}"/>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CEBDC368-4DF2-C5EE-3793-1AB9A9C93BB2}"/>
              </a:ext>
            </a:extLst>
          </p:cNvPr>
          <p:cNvSpPr txBox="1"/>
          <p:nvPr/>
        </p:nvSpPr>
        <p:spPr>
          <a:xfrm>
            <a:off x="1290918" y="2191870"/>
            <a:ext cx="9964270" cy="3630706"/>
          </a:xfrm>
          <a:prstGeom prst="rect">
            <a:avLst/>
          </a:prstGeom>
          <a:noFill/>
        </p:spPr>
        <p:txBody>
          <a:bodyPr wrap="square" lIns="0" tIns="0" rIns="0" bIns="0" rtlCol="0">
            <a:noAutofit/>
          </a:bodyPr>
          <a:lstStyle/>
          <a:p>
            <a:pPr algn="l"/>
            <a:r>
              <a:rPr lang="en-GB" sz="3600" dirty="0">
                <a:latin typeface="Garamond" panose="02020404030301010803" pitchFamily="18" charset="0"/>
              </a:rPr>
              <a:t>Openness is not just synonymous with good science because openness means different things, good science has different values, and there are conflicts about what kind of science we want.</a:t>
            </a:r>
          </a:p>
        </p:txBody>
      </p:sp>
    </p:spTree>
    <p:extLst>
      <p:ext uri="{BB962C8B-B14F-4D97-AF65-F5344CB8AC3E}">
        <p14:creationId xmlns:p14="http://schemas.microsoft.com/office/powerpoint/2010/main" val="270371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8DD333E-CB0A-F98C-4B02-8F5B3E631C7D}"/>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CEBDC368-4DF2-C5EE-3793-1AB9A9C93BB2}"/>
              </a:ext>
            </a:extLst>
          </p:cNvPr>
          <p:cNvSpPr txBox="1"/>
          <p:nvPr/>
        </p:nvSpPr>
        <p:spPr>
          <a:xfrm>
            <a:off x="2622176" y="2191870"/>
            <a:ext cx="8633012" cy="3630706"/>
          </a:xfrm>
          <a:prstGeom prst="rect">
            <a:avLst/>
          </a:prstGeom>
          <a:noFill/>
        </p:spPr>
        <p:txBody>
          <a:bodyPr wrap="square" lIns="0" tIns="0" rIns="0" bIns="0" rtlCol="0">
            <a:noAutofit/>
          </a:bodyPr>
          <a:lstStyle/>
          <a:p>
            <a:pPr algn="l"/>
            <a:r>
              <a:rPr lang="en-GB" sz="3600" dirty="0">
                <a:latin typeface="Arial" panose="020B0604020202020204" pitchFamily="34" charset="0"/>
                <a:cs typeface="Arial" panose="020B0604020202020204" pitchFamily="34" charset="0"/>
              </a:rPr>
              <a:t>“What kind of science do we want?”</a:t>
            </a:r>
          </a:p>
          <a:p>
            <a:pPr algn="l"/>
            <a:endParaRPr lang="en-GB" sz="3600" dirty="0">
              <a:latin typeface="Arial" panose="020B0604020202020204" pitchFamily="34" charset="0"/>
              <a:cs typeface="Arial" panose="020B0604020202020204" pitchFamily="34" charset="0"/>
            </a:endParaRPr>
          </a:p>
          <a:p>
            <a:pPr algn="l"/>
            <a:endParaRPr lang="en-GB" sz="3600" dirty="0">
              <a:latin typeface="Arial" panose="020B0604020202020204" pitchFamily="34" charset="0"/>
              <a:cs typeface="Arial" panose="020B0604020202020204" pitchFamily="34" charset="0"/>
            </a:endParaRPr>
          </a:p>
          <a:p>
            <a:pPr algn="l"/>
            <a:r>
              <a:rPr lang="en-GB" sz="3600" dirty="0">
                <a:latin typeface="Arial" panose="020B0604020202020204" pitchFamily="34" charset="0"/>
                <a:cs typeface="Arial" panose="020B0604020202020204" pitchFamily="34" charset="0"/>
              </a:rPr>
              <a:t>“What can I do right now?”</a:t>
            </a:r>
          </a:p>
        </p:txBody>
      </p:sp>
    </p:spTree>
    <p:extLst>
      <p:ext uri="{BB962C8B-B14F-4D97-AF65-F5344CB8AC3E}">
        <p14:creationId xmlns:p14="http://schemas.microsoft.com/office/powerpoint/2010/main" val="78874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D3D7B08D-43AB-FD28-BE84-8C365E58AEAA}"/>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063C7C4A-0BE2-9DC8-D2D8-925E6E8FB7B0}"/>
              </a:ext>
            </a:extLst>
          </p:cNvPr>
          <p:cNvSpPr txBox="1"/>
          <p:nvPr/>
        </p:nvSpPr>
        <p:spPr>
          <a:xfrm>
            <a:off x="2770094" y="1949912"/>
            <a:ext cx="7279341" cy="2958176"/>
          </a:xfrm>
          <a:prstGeom prst="rect">
            <a:avLst/>
          </a:prstGeom>
          <a:noFill/>
        </p:spPr>
        <p:txBody>
          <a:bodyPr wrap="square" lIns="0" tIns="0" rIns="0" bIns="0" numCol="2" rtlCol="0">
            <a:noAutofit/>
          </a:bodyPr>
          <a:lstStyle/>
          <a:p>
            <a:pPr algn="l">
              <a:lnSpc>
                <a:spcPts val="3000"/>
              </a:lnSpc>
            </a:pPr>
            <a:r>
              <a:rPr lang="en-GB" sz="2400" dirty="0"/>
              <a:t>Reproducibility</a:t>
            </a:r>
          </a:p>
          <a:p>
            <a:pPr algn="l">
              <a:lnSpc>
                <a:spcPts val="3000"/>
              </a:lnSpc>
            </a:pPr>
            <a:endParaRPr lang="en-GB" sz="2400" dirty="0"/>
          </a:p>
          <a:p>
            <a:pPr algn="l">
              <a:lnSpc>
                <a:spcPts val="3000"/>
              </a:lnSpc>
            </a:pPr>
            <a:r>
              <a:rPr lang="en-GB" sz="2400" dirty="0"/>
              <a:t>Replicability</a:t>
            </a:r>
          </a:p>
          <a:p>
            <a:pPr algn="l">
              <a:lnSpc>
                <a:spcPts val="3000"/>
              </a:lnSpc>
            </a:pPr>
            <a:endParaRPr lang="en-GB" sz="2400" dirty="0"/>
          </a:p>
          <a:p>
            <a:pPr algn="l">
              <a:lnSpc>
                <a:spcPts val="3000"/>
              </a:lnSpc>
            </a:pPr>
            <a:r>
              <a:rPr lang="en-GB" sz="2400"/>
              <a:t>Replication</a:t>
            </a:r>
            <a:endParaRPr lang="en-GB" sz="2400" dirty="0"/>
          </a:p>
          <a:p>
            <a:pPr algn="l">
              <a:lnSpc>
                <a:spcPts val="3000"/>
              </a:lnSpc>
            </a:pPr>
            <a:endParaRPr lang="en-GB" sz="2400" dirty="0"/>
          </a:p>
          <a:p>
            <a:pPr algn="l">
              <a:lnSpc>
                <a:spcPts val="3000"/>
              </a:lnSpc>
            </a:pPr>
            <a:r>
              <a:rPr lang="en-GB" sz="2400" dirty="0"/>
              <a:t>Reform</a:t>
            </a:r>
          </a:p>
          <a:p>
            <a:pPr algn="l">
              <a:lnSpc>
                <a:spcPts val="3000"/>
              </a:lnSpc>
            </a:pPr>
            <a:endParaRPr lang="en-GB" sz="2400" dirty="0"/>
          </a:p>
          <a:p>
            <a:pPr algn="l">
              <a:lnSpc>
                <a:spcPts val="3000"/>
              </a:lnSpc>
            </a:pPr>
            <a:endParaRPr lang="en-GB" sz="2400" dirty="0"/>
          </a:p>
          <a:p>
            <a:pPr algn="l">
              <a:lnSpc>
                <a:spcPts val="3000"/>
              </a:lnSpc>
            </a:pPr>
            <a:r>
              <a:rPr lang="en-GB" sz="2400" dirty="0"/>
              <a:t>Open access</a:t>
            </a:r>
          </a:p>
          <a:p>
            <a:pPr algn="l">
              <a:lnSpc>
                <a:spcPts val="3000"/>
              </a:lnSpc>
            </a:pPr>
            <a:endParaRPr lang="en-GB" sz="2400" dirty="0"/>
          </a:p>
          <a:p>
            <a:pPr algn="l">
              <a:lnSpc>
                <a:spcPts val="3000"/>
              </a:lnSpc>
            </a:pPr>
            <a:r>
              <a:rPr lang="en-GB" sz="2400" dirty="0"/>
              <a:t>Open data</a:t>
            </a:r>
          </a:p>
          <a:p>
            <a:pPr algn="l">
              <a:lnSpc>
                <a:spcPts val="3000"/>
              </a:lnSpc>
            </a:pPr>
            <a:endParaRPr lang="en-GB" sz="2400" dirty="0"/>
          </a:p>
          <a:p>
            <a:pPr algn="l">
              <a:lnSpc>
                <a:spcPts val="3000"/>
              </a:lnSpc>
            </a:pPr>
            <a:r>
              <a:rPr lang="en-GB" sz="2400" dirty="0"/>
              <a:t>Open source</a:t>
            </a:r>
          </a:p>
          <a:p>
            <a:pPr algn="l">
              <a:lnSpc>
                <a:spcPts val="3000"/>
              </a:lnSpc>
            </a:pPr>
            <a:endParaRPr lang="en-GB" sz="2400" dirty="0"/>
          </a:p>
          <a:p>
            <a:pPr algn="l">
              <a:lnSpc>
                <a:spcPts val="3000"/>
              </a:lnSpc>
            </a:pPr>
            <a:r>
              <a:rPr lang="en-GB" sz="2400" dirty="0"/>
              <a:t>Open peer review</a:t>
            </a:r>
          </a:p>
          <a:p>
            <a:pPr algn="l">
              <a:lnSpc>
                <a:spcPts val="3000"/>
              </a:lnSpc>
            </a:pPr>
            <a:endParaRPr lang="en-GB" sz="2400" dirty="0"/>
          </a:p>
          <a:p>
            <a:pPr algn="l">
              <a:lnSpc>
                <a:spcPts val="3000"/>
              </a:lnSpc>
            </a:pPr>
            <a:r>
              <a:rPr lang="en-GB" sz="2400" dirty="0"/>
              <a:t>“Open” as marketing</a:t>
            </a:r>
          </a:p>
        </p:txBody>
      </p:sp>
    </p:spTree>
    <p:extLst>
      <p:ext uri="{BB962C8B-B14F-4D97-AF65-F5344CB8AC3E}">
        <p14:creationId xmlns:p14="http://schemas.microsoft.com/office/powerpoint/2010/main" val="418022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B8FA6EDC-F155-A2AD-E0B9-ADE7499F36D2}"/>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FE7E3E77-59D7-EC66-0318-498DB4A7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71" y="363069"/>
            <a:ext cx="10601493" cy="6051611"/>
          </a:xfrm>
          <a:prstGeom prst="rect">
            <a:avLst/>
          </a:prstGeom>
        </p:spPr>
      </p:pic>
      <p:sp>
        <p:nvSpPr>
          <p:cNvPr id="6" name="Rektangel 5">
            <a:extLst>
              <a:ext uri="{FF2B5EF4-FFF2-40B4-BE49-F238E27FC236}">
                <a16:creationId xmlns:a16="http://schemas.microsoft.com/office/drawing/2014/main" id="{CB286FDF-780D-66A7-2A63-DFAB35BBC3E6}"/>
              </a:ext>
            </a:extLst>
          </p:cNvPr>
          <p:cNvSpPr/>
          <p:nvPr/>
        </p:nvSpPr>
        <p:spPr>
          <a:xfrm>
            <a:off x="2864224" y="2447365"/>
            <a:ext cx="793376" cy="309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ktangel 6">
            <a:extLst>
              <a:ext uri="{FF2B5EF4-FFF2-40B4-BE49-F238E27FC236}">
                <a16:creationId xmlns:a16="http://schemas.microsoft.com/office/drawing/2014/main" id="{1FC7CBB3-97DD-1501-0CF8-4EF67C0B861D}"/>
              </a:ext>
            </a:extLst>
          </p:cNvPr>
          <p:cNvSpPr/>
          <p:nvPr/>
        </p:nvSpPr>
        <p:spPr>
          <a:xfrm>
            <a:off x="989871" y="363069"/>
            <a:ext cx="1968482" cy="60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ktangel 7">
            <a:extLst>
              <a:ext uri="{FF2B5EF4-FFF2-40B4-BE49-F238E27FC236}">
                <a16:creationId xmlns:a16="http://schemas.microsoft.com/office/drawing/2014/main" id="{B43D3A77-1589-8F1B-3A3E-937C7181AFF3}"/>
              </a:ext>
            </a:extLst>
          </p:cNvPr>
          <p:cNvSpPr/>
          <p:nvPr/>
        </p:nvSpPr>
        <p:spPr>
          <a:xfrm>
            <a:off x="5567082" y="363069"/>
            <a:ext cx="528918" cy="605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Rektangel 8">
            <a:extLst>
              <a:ext uri="{FF2B5EF4-FFF2-40B4-BE49-F238E27FC236}">
                <a16:creationId xmlns:a16="http://schemas.microsoft.com/office/drawing/2014/main" id="{B14A3AD7-352C-F840-EB49-B522EF77446A}"/>
              </a:ext>
            </a:extLst>
          </p:cNvPr>
          <p:cNvSpPr/>
          <p:nvPr/>
        </p:nvSpPr>
        <p:spPr>
          <a:xfrm>
            <a:off x="9425659" y="5329516"/>
            <a:ext cx="1968482" cy="116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74368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B8FA6EDC-F155-A2AD-E0B9-ADE7499F36D2}"/>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FE7E3E77-59D7-EC66-0318-498DB4A7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71" y="363069"/>
            <a:ext cx="10601493" cy="6051611"/>
          </a:xfrm>
          <a:prstGeom prst="rect">
            <a:avLst/>
          </a:prstGeom>
        </p:spPr>
      </p:pic>
      <p:sp>
        <p:nvSpPr>
          <p:cNvPr id="2" name="Rektangel 1">
            <a:extLst>
              <a:ext uri="{FF2B5EF4-FFF2-40B4-BE49-F238E27FC236}">
                <a16:creationId xmlns:a16="http://schemas.microsoft.com/office/drawing/2014/main" id="{40559CAC-C884-1C43-9D3D-E6C6AA48009A}"/>
              </a:ext>
            </a:extLst>
          </p:cNvPr>
          <p:cNvSpPr/>
          <p:nvPr/>
        </p:nvSpPr>
        <p:spPr>
          <a:xfrm>
            <a:off x="9425659" y="5329516"/>
            <a:ext cx="1968482" cy="1165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7218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44DDD955-3E5B-A7E0-E9B1-F292E454F5F6}"/>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A92D4761-CCAA-AF2B-5D07-116AB0CB5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321" y="-460049"/>
            <a:ext cx="6602566" cy="7778098"/>
          </a:xfrm>
          <a:prstGeom prst="rect">
            <a:avLst/>
          </a:prstGeom>
        </p:spPr>
      </p:pic>
      <p:sp>
        <p:nvSpPr>
          <p:cNvPr id="6" name="textruta 5">
            <a:extLst>
              <a:ext uri="{FF2B5EF4-FFF2-40B4-BE49-F238E27FC236}">
                <a16:creationId xmlns:a16="http://schemas.microsoft.com/office/drawing/2014/main" id="{DE5FD4A6-FE99-EBC5-9D71-0880FDC78F7D}"/>
              </a:ext>
            </a:extLst>
          </p:cNvPr>
          <p:cNvSpPr txBox="1"/>
          <p:nvPr/>
        </p:nvSpPr>
        <p:spPr>
          <a:xfrm>
            <a:off x="8700247" y="968189"/>
            <a:ext cx="2017059" cy="1788458"/>
          </a:xfrm>
          <a:prstGeom prst="rect">
            <a:avLst/>
          </a:prstGeom>
          <a:noFill/>
        </p:spPr>
        <p:txBody>
          <a:bodyPr wrap="square" lIns="0" tIns="0" rIns="0" bIns="0" rtlCol="0">
            <a:noAutofit/>
          </a:bodyPr>
          <a:lstStyle/>
          <a:p>
            <a:pPr algn="l">
              <a:lnSpc>
                <a:spcPts val="3000"/>
              </a:lnSpc>
            </a:pPr>
            <a:r>
              <a:rPr lang="en-GB" sz="2400" dirty="0"/>
              <a:t>UNESCO pillars of open science (2021)</a:t>
            </a:r>
          </a:p>
          <a:p>
            <a:pPr algn="l">
              <a:lnSpc>
                <a:spcPts val="3000"/>
              </a:lnSpc>
            </a:pPr>
            <a:endParaRPr lang="en-GB" sz="2400" dirty="0"/>
          </a:p>
          <a:p>
            <a:pPr algn="l">
              <a:lnSpc>
                <a:spcPts val="3000"/>
              </a:lnSpc>
            </a:pPr>
            <a:endParaRPr lang="en-GB" sz="2400" dirty="0"/>
          </a:p>
          <a:p>
            <a:pPr algn="l">
              <a:lnSpc>
                <a:spcPts val="3000"/>
              </a:lnSpc>
            </a:pPr>
            <a:endParaRPr lang="en-GB" sz="2400" dirty="0"/>
          </a:p>
          <a:p>
            <a:pPr algn="l">
              <a:lnSpc>
                <a:spcPts val="3000"/>
              </a:lnSpc>
            </a:pPr>
            <a:endParaRPr lang="en-GB" sz="2400" dirty="0"/>
          </a:p>
          <a:p>
            <a:pPr algn="l">
              <a:lnSpc>
                <a:spcPts val="3000"/>
              </a:lnSpc>
            </a:pPr>
            <a:endParaRPr lang="en-GB" sz="2400" dirty="0"/>
          </a:p>
          <a:p>
            <a:pPr algn="l">
              <a:lnSpc>
                <a:spcPts val="3000"/>
              </a:lnSpc>
            </a:pPr>
            <a:r>
              <a:rPr lang="en-GB" sz="2400" dirty="0"/>
              <a:t>Collective learning process</a:t>
            </a:r>
          </a:p>
        </p:txBody>
      </p:sp>
    </p:spTree>
    <p:extLst>
      <p:ext uri="{BB962C8B-B14F-4D97-AF65-F5344CB8AC3E}">
        <p14:creationId xmlns:p14="http://schemas.microsoft.com/office/powerpoint/2010/main" val="196298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43368C0B-8431-5280-20A0-C6981CC4E06B}"/>
              </a:ext>
            </a:extLst>
          </p:cNvPr>
          <p:cNvSpPr>
            <a:spLocks noGrp="1"/>
          </p:cNvSpPr>
          <p:nvPr>
            <p:ph type="body" sz="quarter" idx="10"/>
          </p:nvPr>
        </p:nvSpPr>
        <p:spPr/>
        <p:txBody>
          <a:bodyPr/>
          <a:lstStyle/>
          <a:p>
            <a:endParaRPr lang="en-GB"/>
          </a:p>
        </p:txBody>
      </p:sp>
      <p:sp>
        <p:nvSpPr>
          <p:cNvPr id="4" name="textruta 3">
            <a:extLst>
              <a:ext uri="{FF2B5EF4-FFF2-40B4-BE49-F238E27FC236}">
                <a16:creationId xmlns:a16="http://schemas.microsoft.com/office/drawing/2014/main" id="{60A8D7D8-29E7-7655-754A-FEEEB0594C8C}"/>
              </a:ext>
            </a:extLst>
          </p:cNvPr>
          <p:cNvSpPr txBox="1"/>
          <p:nvPr/>
        </p:nvSpPr>
        <p:spPr>
          <a:xfrm>
            <a:off x="1815353" y="3254188"/>
            <a:ext cx="4383741" cy="1788459"/>
          </a:xfrm>
          <a:prstGeom prst="rect">
            <a:avLst/>
          </a:prstGeom>
          <a:noFill/>
        </p:spPr>
        <p:txBody>
          <a:bodyPr wrap="square" lIns="0" tIns="0" rIns="0" bIns="0" rtlCol="0">
            <a:noAutofit/>
          </a:bodyPr>
          <a:lstStyle/>
          <a:p>
            <a:pPr algn="l">
              <a:lnSpc>
                <a:spcPts val="3000"/>
              </a:lnSpc>
            </a:pPr>
            <a:r>
              <a:rPr lang="en-GB" sz="2400" dirty="0"/>
              <a:t>Reproducibility</a:t>
            </a:r>
          </a:p>
        </p:txBody>
      </p:sp>
      <p:sp>
        <p:nvSpPr>
          <p:cNvPr id="5" name="textruta 4">
            <a:extLst>
              <a:ext uri="{FF2B5EF4-FFF2-40B4-BE49-F238E27FC236}">
                <a16:creationId xmlns:a16="http://schemas.microsoft.com/office/drawing/2014/main" id="{FF4DB430-5D1E-3BA1-4D30-86C6A0C9A21E}"/>
              </a:ext>
            </a:extLst>
          </p:cNvPr>
          <p:cNvSpPr txBox="1"/>
          <p:nvPr/>
        </p:nvSpPr>
        <p:spPr>
          <a:xfrm>
            <a:off x="7624482" y="3234017"/>
            <a:ext cx="914400" cy="914400"/>
          </a:xfrm>
          <a:prstGeom prst="rect">
            <a:avLst/>
          </a:prstGeom>
          <a:noFill/>
        </p:spPr>
        <p:txBody>
          <a:bodyPr wrap="none" lIns="0" tIns="0" rIns="0" bIns="0" rtlCol="0">
            <a:noAutofit/>
          </a:bodyPr>
          <a:lstStyle/>
          <a:p>
            <a:pPr algn="l">
              <a:lnSpc>
                <a:spcPts val="3000"/>
              </a:lnSpc>
            </a:pPr>
            <a:r>
              <a:rPr lang="en-GB" sz="2400" dirty="0"/>
              <a:t>Theory development</a:t>
            </a:r>
          </a:p>
        </p:txBody>
      </p:sp>
      <p:sp>
        <p:nvSpPr>
          <p:cNvPr id="6" name="textruta 5">
            <a:extLst>
              <a:ext uri="{FF2B5EF4-FFF2-40B4-BE49-F238E27FC236}">
                <a16:creationId xmlns:a16="http://schemas.microsoft.com/office/drawing/2014/main" id="{D64F961B-BEB2-2A34-8421-F5CE34082ADE}"/>
              </a:ext>
            </a:extLst>
          </p:cNvPr>
          <p:cNvSpPr txBox="1"/>
          <p:nvPr/>
        </p:nvSpPr>
        <p:spPr>
          <a:xfrm>
            <a:off x="1815353" y="1694329"/>
            <a:ext cx="914400" cy="914400"/>
          </a:xfrm>
          <a:prstGeom prst="rect">
            <a:avLst/>
          </a:prstGeom>
          <a:noFill/>
        </p:spPr>
        <p:txBody>
          <a:bodyPr wrap="none" lIns="0" tIns="0" rIns="0" bIns="0" rtlCol="0">
            <a:noAutofit/>
          </a:bodyPr>
          <a:lstStyle/>
          <a:p>
            <a:pPr algn="l">
              <a:lnSpc>
                <a:spcPts val="3000"/>
              </a:lnSpc>
            </a:pPr>
            <a:r>
              <a:rPr lang="en-GB" sz="2400" dirty="0"/>
              <a:t>Open as transparent</a:t>
            </a:r>
          </a:p>
        </p:txBody>
      </p:sp>
      <p:sp>
        <p:nvSpPr>
          <p:cNvPr id="7" name="textruta 6">
            <a:extLst>
              <a:ext uri="{FF2B5EF4-FFF2-40B4-BE49-F238E27FC236}">
                <a16:creationId xmlns:a16="http://schemas.microsoft.com/office/drawing/2014/main" id="{16CB4323-B474-09A4-1148-406E2AF72599}"/>
              </a:ext>
            </a:extLst>
          </p:cNvPr>
          <p:cNvSpPr txBox="1"/>
          <p:nvPr/>
        </p:nvSpPr>
        <p:spPr>
          <a:xfrm>
            <a:off x="7624482" y="1694329"/>
            <a:ext cx="914400" cy="914400"/>
          </a:xfrm>
          <a:prstGeom prst="rect">
            <a:avLst/>
          </a:prstGeom>
          <a:noFill/>
        </p:spPr>
        <p:txBody>
          <a:bodyPr wrap="none" lIns="0" tIns="0" rIns="0" bIns="0" rtlCol="0">
            <a:noAutofit/>
          </a:bodyPr>
          <a:lstStyle/>
          <a:p>
            <a:pPr algn="l">
              <a:lnSpc>
                <a:spcPts val="3000"/>
              </a:lnSpc>
            </a:pPr>
            <a:r>
              <a:rPr lang="en-GB" sz="2400" dirty="0"/>
              <a:t>Open as open to experience</a:t>
            </a:r>
          </a:p>
        </p:txBody>
      </p:sp>
      <p:sp>
        <p:nvSpPr>
          <p:cNvPr id="8" name="textruta 7">
            <a:extLst>
              <a:ext uri="{FF2B5EF4-FFF2-40B4-BE49-F238E27FC236}">
                <a16:creationId xmlns:a16="http://schemas.microsoft.com/office/drawing/2014/main" id="{09F4BAB6-E20A-627F-CBD1-E85536C77C31}"/>
              </a:ext>
            </a:extLst>
          </p:cNvPr>
          <p:cNvSpPr txBox="1"/>
          <p:nvPr/>
        </p:nvSpPr>
        <p:spPr>
          <a:xfrm>
            <a:off x="1815353" y="4908176"/>
            <a:ext cx="914400" cy="914400"/>
          </a:xfrm>
          <a:prstGeom prst="rect">
            <a:avLst/>
          </a:prstGeom>
          <a:noFill/>
        </p:spPr>
        <p:txBody>
          <a:bodyPr wrap="none" lIns="0" tIns="0" rIns="0" bIns="0" rtlCol="0">
            <a:noAutofit/>
          </a:bodyPr>
          <a:lstStyle/>
          <a:p>
            <a:pPr algn="l">
              <a:lnSpc>
                <a:spcPts val="3000"/>
              </a:lnSpc>
            </a:pPr>
            <a:r>
              <a:rPr lang="en-GB" sz="2400" dirty="0"/>
              <a:t>Technology</a:t>
            </a:r>
          </a:p>
        </p:txBody>
      </p:sp>
      <p:sp>
        <p:nvSpPr>
          <p:cNvPr id="9" name="textruta 8">
            <a:extLst>
              <a:ext uri="{FF2B5EF4-FFF2-40B4-BE49-F238E27FC236}">
                <a16:creationId xmlns:a16="http://schemas.microsoft.com/office/drawing/2014/main" id="{42BA8D55-D240-91C2-2CF6-A838AC2A95CA}"/>
              </a:ext>
            </a:extLst>
          </p:cNvPr>
          <p:cNvSpPr txBox="1"/>
          <p:nvPr/>
        </p:nvSpPr>
        <p:spPr>
          <a:xfrm>
            <a:off x="7624482" y="4908176"/>
            <a:ext cx="914400" cy="914400"/>
          </a:xfrm>
          <a:prstGeom prst="rect">
            <a:avLst/>
          </a:prstGeom>
          <a:noFill/>
        </p:spPr>
        <p:txBody>
          <a:bodyPr wrap="none" lIns="0" tIns="0" rIns="0" bIns="0" rtlCol="0">
            <a:noAutofit/>
          </a:bodyPr>
          <a:lstStyle/>
          <a:p>
            <a:pPr algn="l">
              <a:lnSpc>
                <a:spcPts val="3000"/>
              </a:lnSpc>
            </a:pPr>
            <a:r>
              <a:rPr lang="en-GB" sz="2400" dirty="0"/>
              <a:t>Equity</a:t>
            </a:r>
          </a:p>
        </p:txBody>
      </p:sp>
      <p:cxnSp>
        <p:nvCxnSpPr>
          <p:cNvPr id="11" name="Rak pil 10">
            <a:extLst>
              <a:ext uri="{FF2B5EF4-FFF2-40B4-BE49-F238E27FC236}">
                <a16:creationId xmlns:a16="http://schemas.microsoft.com/office/drawing/2014/main" id="{21A89CBB-4351-2548-FAFF-CBB16A742146}"/>
              </a:ext>
            </a:extLst>
          </p:cNvPr>
          <p:cNvCxnSpPr/>
          <p:nvPr/>
        </p:nvCxnSpPr>
        <p:spPr>
          <a:xfrm>
            <a:off x="5026959" y="1882588"/>
            <a:ext cx="213808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Rak pil 11">
            <a:extLst>
              <a:ext uri="{FF2B5EF4-FFF2-40B4-BE49-F238E27FC236}">
                <a16:creationId xmlns:a16="http://schemas.microsoft.com/office/drawing/2014/main" id="{B76D45BF-952E-E0CD-6B72-16E6867F133E}"/>
              </a:ext>
            </a:extLst>
          </p:cNvPr>
          <p:cNvCxnSpPr/>
          <p:nvPr/>
        </p:nvCxnSpPr>
        <p:spPr>
          <a:xfrm>
            <a:off x="4982135" y="3406588"/>
            <a:ext cx="213808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Rak pil 12">
            <a:extLst>
              <a:ext uri="{FF2B5EF4-FFF2-40B4-BE49-F238E27FC236}">
                <a16:creationId xmlns:a16="http://schemas.microsoft.com/office/drawing/2014/main" id="{CAD37B94-EB5A-78F2-5472-F2CB4F627180}"/>
              </a:ext>
            </a:extLst>
          </p:cNvPr>
          <p:cNvCxnSpPr/>
          <p:nvPr/>
        </p:nvCxnSpPr>
        <p:spPr>
          <a:xfrm>
            <a:off x="4982135" y="5042647"/>
            <a:ext cx="2138082"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1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1" id="{D758D634-A8FC-2645-A28B-5082C85F2969}" vid="{9FD7F720-BD1A-B84D-B644-F1E9D9428B2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SLU mallsidor</Template>
  <TotalTime>179</TotalTime>
  <Words>1243</Words>
  <Application>Microsoft Macintosh PowerPoint</Application>
  <PresentationFormat>Bredbild</PresentationFormat>
  <Paragraphs>146</Paragraphs>
  <Slides>25</Slides>
  <Notes>7</Notes>
  <HiddenSlides>0</HiddenSlides>
  <MMClips>0</MMClips>
  <ScaleCrop>false</ScaleCrop>
  <HeadingPairs>
    <vt:vector size="6" baseType="variant">
      <vt:variant>
        <vt:lpstr>Använt teckensnitt</vt:lpstr>
      </vt:variant>
      <vt:variant>
        <vt:i4>3</vt:i4>
      </vt:variant>
      <vt:variant>
        <vt:lpstr>Tema</vt:lpstr>
      </vt:variant>
      <vt:variant>
        <vt:i4>1</vt:i4>
      </vt:variant>
      <vt:variant>
        <vt:lpstr>Bildrubriker</vt:lpstr>
      </vt:variant>
      <vt:variant>
        <vt:i4>25</vt:i4>
      </vt:variant>
    </vt:vector>
  </HeadingPairs>
  <TitlesOfParts>
    <vt:vector size="29" baseType="lpstr">
      <vt:lpstr>Arial</vt:lpstr>
      <vt:lpstr>Calibri</vt:lpstr>
      <vt:lpstr>Garamond</vt:lpstr>
      <vt:lpstr>SLU mallsidor</vt:lpstr>
      <vt:lpstr>PowerPoint-presentation</vt:lpstr>
      <vt:lpstr>It’s about what kind of knowledge we want</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 ! @</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Martin Johnsson</dc:creator>
  <cp:lastModifiedBy>Martin Johnsson</cp:lastModifiedBy>
  <cp:revision>94</cp:revision>
  <dcterms:created xsi:type="dcterms:W3CDTF">2023-09-07T07:47:54Z</dcterms:created>
  <dcterms:modified xsi:type="dcterms:W3CDTF">2023-09-08T13:34:08Z</dcterms:modified>
</cp:coreProperties>
</file>